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Arimo Bold" charset="1" panose="020B0704020202020204"/>
      <p:regular r:id="rId16"/>
    </p:embeddedFont>
    <p:embeddedFont>
      <p:font typeface="Anton" charset="1" panose="00000500000000000000"/>
      <p:regular r:id="rId17"/>
    </p:embeddedFont>
    <p:embeddedFont>
      <p:font typeface="Arimo" charset="1" panose="020B0604020202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notesMasters/notesMaster1.xml" Type="http://schemas.openxmlformats.org/officeDocument/2006/relationships/notesMaster"/><Relationship Id="rId14" Target="theme/theme2.xml" Type="http://schemas.openxmlformats.org/officeDocument/2006/relationships/theme"/><Relationship Id="rId15" Target="notesSlides/notesSlide1.xml" Type="http://schemas.openxmlformats.org/officeDocument/2006/relationships/notes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notesSlides/notesSlide2.xml" Type="http://schemas.openxmlformats.org/officeDocument/2006/relationships/notes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notesSlides/notesSlide3.xml" Type="http://schemas.openxmlformats.org/officeDocument/2006/relationships/notesSlide"/><Relationship Id="rId21" Target="notesSlides/notesSlide4.xml" Type="http://schemas.openxmlformats.org/officeDocument/2006/relationships/notesSlide"/><Relationship Id="rId22" Target="notesSlides/notesSlide5.xml" Type="http://schemas.openxmlformats.org/officeDocument/2006/relationships/notesSlide"/><Relationship Id="rId23" Target="notesSlides/notesSlide6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jpeg" Type="http://schemas.openxmlformats.org/officeDocument/2006/relationships/image"/><Relationship Id="rId5" Target="../media/image3.jpeg" Type="http://schemas.openxmlformats.org/officeDocument/2006/relationships/image"/><Relationship Id="rId6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pn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4.pn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14.png" Type="http://schemas.openxmlformats.org/officeDocument/2006/relationships/image"/><Relationship Id="rId7" Target="../media/image15.jpeg" Type="http://schemas.openxmlformats.org/officeDocument/2006/relationships/image"/><Relationship Id="rId8" Target="../media/image16.jpeg" Type="http://schemas.openxmlformats.org/officeDocument/2006/relationships/image"/><Relationship Id="rId9" Target="../media/image1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11" Target="../media/image25.jpeg" Type="http://schemas.openxmlformats.org/officeDocument/2006/relationships/image"/><Relationship Id="rId12" Target="../media/image26.jpeg" Type="http://schemas.openxmlformats.org/officeDocument/2006/relationships/image"/><Relationship Id="rId13" Target="../media/image27.jpeg" Type="http://schemas.openxmlformats.org/officeDocument/2006/relationships/image"/><Relationship Id="rId14" Target="../media/image28.jpeg" Type="http://schemas.openxmlformats.org/officeDocument/2006/relationships/image"/><Relationship Id="rId15" Target="../media/image29.jpeg" Type="http://schemas.openxmlformats.org/officeDocument/2006/relationships/image"/><Relationship Id="rId16" Target="../media/image4.pn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19.jpe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png" Type="http://schemas.openxmlformats.org/officeDocument/2006/relationships/image"/><Relationship Id="rId4" Target="../media/image30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37.png" Type="http://schemas.openxmlformats.org/officeDocument/2006/relationships/image"/><Relationship Id="rId12" Target="../media/image38.svg" Type="http://schemas.openxmlformats.org/officeDocument/2006/relationships/image"/><Relationship Id="rId13" Target="../media/image39.png" Type="http://schemas.openxmlformats.org/officeDocument/2006/relationships/image"/><Relationship Id="rId14" Target="../media/image40.svg" Type="http://schemas.openxmlformats.org/officeDocument/2006/relationships/image"/><Relationship Id="rId15" Target="../media/image4.pn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5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png" Type="http://schemas.openxmlformats.org/officeDocument/2006/relationships/image"/><Relationship Id="rId8" Target="../media/image35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28005" y="-302047"/>
            <a:ext cx="15893503" cy="10589047"/>
          </a:xfrm>
          <a:custGeom>
            <a:avLst/>
            <a:gdLst/>
            <a:ahLst/>
            <a:cxnLst/>
            <a:rect r="r" b="b" t="t" l="l"/>
            <a:pathLst>
              <a:path h="10589047" w="15893503">
                <a:moveTo>
                  <a:pt x="0" y="0"/>
                </a:moveTo>
                <a:lnTo>
                  <a:pt x="15893503" y="0"/>
                </a:lnTo>
                <a:lnTo>
                  <a:pt x="15893503" y="10589047"/>
                </a:lnTo>
                <a:lnTo>
                  <a:pt x="0" y="10589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1" r="0" b="-3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47770" y="4716048"/>
            <a:ext cx="11330846" cy="1380408"/>
            <a:chOff x="0" y="0"/>
            <a:chExt cx="15107795" cy="184054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107800" cy="1840544"/>
            </a:xfrm>
            <a:custGeom>
              <a:avLst/>
              <a:gdLst/>
              <a:ahLst/>
              <a:cxnLst/>
              <a:rect r="r" b="b" t="t" l="l"/>
              <a:pathLst>
                <a:path h="1840544" w="15107800">
                  <a:moveTo>
                    <a:pt x="0" y="0"/>
                  </a:moveTo>
                  <a:lnTo>
                    <a:pt x="15107800" y="0"/>
                  </a:lnTo>
                  <a:lnTo>
                    <a:pt x="15107800" y="1840544"/>
                  </a:lnTo>
                  <a:lnTo>
                    <a:pt x="0" y="184054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89813" r="19617" b="-67312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5107795" cy="1869119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7272"/>
                </a:lnSpc>
              </a:pPr>
              <a:r>
                <a:rPr lang="en-US" b="true" sz="6060">
                  <a:solidFill>
                    <a:srgbClr val="007E47"/>
                  </a:solidFill>
                  <a:latin typeface="Arimo Bold"/>
                  <a:ea typeface="Arimo Bold"/>
                  <a:cs typeface="Arimo Bold"/>
                  <a:sym typeface="Arimo Bold"/>
                </a:rPr>
                <a:t>Özgün</a:t>
              </a:r>
              <a:r>
                <a:rPr lang="en-US" b="true" sz="6060">
                  <a:solidFill>
                    <a:srgbClr val="007E47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&amp; Çevre Dostu Ol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99773" y="616801"/>
            <a:ext cx="1626490" cy="1627846"/>
          </a:xfrm>
          <a:custGeom>
            <a:avLst/>
            <a:gdLst/>
            <a:ahLst/>
            <a:cxnLst/>
            <a:rect r="r" b="b" t="t" l="l"/>
            <a:pathLst>
              <a:path h="1627846" w="1626490">
                <a:moveTo>
                  <a:pt x="0" y="0"/>
                </a:moveTo>
                <a:lnTo>
                  <a:pt x="1626490" y="0"/>
                </a:lnTo>
                <a:lnTo>
                  <a:pt x="1626490" y="1627846"/>
                </a:lnTo>
                <a:lnTo>
                  <a:pt x="0" y="16278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63772" y="569176"/>
            <a:ext cx="1362500" cy="1632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342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tatlı bir gelecek için iş ortağınız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817460" y="8665222"/>
            <a:ext cx="3045497" cy="1186155"/>
          </a:xfrm>
          <a:custGeom>
            <a:avLst/>
            <a:gdLst/>
            <a:ahLst/>
            <a:cxnLst/>
            <a:rect r="r" b="b" t="t" l="l"/>
            <a:pathLst>
              <a:path h="1186155" w="3045497">
                <a:moveTo>
                  <a:pt x="0" y="0"/>
                </a:moveTo>
                <a:lnTo>
                  <a:pt x="3045497" y="0"/>
                </a:lnTo>
                <a:lnTo>
                  <a:pt x="3045497" y="1186156"/>
                </a:lnTo>
                <a:lnTo>
                  <a:pt x="0" y="11861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15539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466277" y="560813"/>
            <a:ext cx="1148829" cy="1148829"/>
            <a:chOff x="0" y="0"/>
            <a:chExt cx="1531772" cy="1531772"/>
          </a:xfrm>
        </p:grpSpPr>
        <p:sp>
          <p:nvSpPr>
            <p:cNvPr name="Freeform 3" id="3" descr="Home Page - ALCAS - contenitori per gelateria e pasticceria artigianale"/>
            <p:cNvSpPr/>
            <p:nvPr/>
          </p:nvSpPr>
          <p:spPr>
            <a:xfrm flipH="false" flipV="false" rot="0">
              <a:off x="0" y="0"/>
              <a:ext cx="1531747" cy="1531747"/>
            </a:xfrm>
            <a:custGeom>
              <a:avLst/>
              <a:gdLst/>
              <a:ahLst/>
              <a:cxnLst/>
              <a:rect r="r" b="b" t="t" l="l"/>
              <a:pathLst>
                <a:path h="1531747" w="1531747">
                  <a:moveTo>
                    <a:pt x="0" y="0"/>
                  </a:moveTo>
                  <a:lnTo>
                    <a:pt x="1531747" y="0"/>
                  </a:lnTo>
                  <a:lnTo>
                    <a:pt x="1531747" y="1531747"/>
                  </a:lnTo>
                  <a:lnTo>
                    <a:pt x="0" y="1531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734054" y="8119758"/>
            <a:ext cx="15316787" cy="1138542"/>
            <a:chOff x="0" y="0"/>
            <a:chExt cx="20422382" cy="15180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422420" cy="1518107"/>
            </a:xfrm>
            <a:custGeom>
              <a:avLst/>
              <a:gdLst/>
              <a:ahLst/>
              <a:cxnLst/>
              <a:rect r="r" b="b" t="t" l="l"/>
              <a:pathLst>
                <a:path h="1518107" w="20422420">
                  <a:moveTo>
                    <a:pt x="0" y="0"/>
                  </a:moveTo>
                  <a:lnTo>
                    <a:pt x="20422420" y="0"/>
                  </a:lnTo>
                  <a:lnTo>
                    <a:pt x="20422420" y="1518107"/>
                  </a:lnTo>
                  <a:lnTo>
                    <a:pt x="0" y="1518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622630" r="0" b="-622627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28173" y="589388"/>
            <a:ext cx="3913152" cy="818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b="true" sz="5599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Hakkımızda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46050" y="1724863"/>
            <a:ext cx="6134052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60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yılı aşkın sü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redir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ndur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as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tacılık sektöründe faaliyet göstermekteyiz; pazarın gelişimine tanıklık ettik ve dış dünyanın değişen koşullarını ve bunun sonucunda dondurma ve pastacılar gibi paydaşlarımızın ihtiyaçlarını öngörerek bünyemize entegre ettik.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87850" y="1709642"/>
            <a:ext cx="1500140" cy="1524000"/>
            <a:chOff x="0" y="0"/>
            <a:chExt cx="2000186" cy="2032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00123" cy="2032000"/>
            </a:xfrm>
            <a:custGeom>
              <a:avLst/>
              <a:gdLst/>
              <a:ahLst/>
              <a:cxnLst/>
              <a:rect r="r" b="b" t="t" l="l"/>
              <a:pathLst>
                <a:path h="2032000" w="2000123">
                  <a:moveTo>
                    <a:pt x="0" y="0"/>
                  </a:moveTo>
                  <a:lnTo>
                    <a:pt x="2000123" y="0"/>
                  </a:lnTo>
                  <a:lnTo>
                    <a:pt x="2000123" y="2032000"/>
                  </a:lnTo>
                  <a:lnTo>
                    <a:pt x="0" y="203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3" b="-116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3146050" y="3637397"/>
            <a:ext cx="6134052" cy="161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Ü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retim tesislerimiz yıllar içinde sürekli değişen v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z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rl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koşul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la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ra uyum sağlayarak gelişmiş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tir. Başlangıçta odak noktamız plastikti: hijyenik, esnek ve estetik açıdan uyarlanabilir bir malzeme. 2000’li yılların başından itibaren Alcas üretimi çevre ve sürdürülebilirlik konularına daha fazla önem vermeye başlamıştır.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46022" y="6043031"/>
            <a:ext cx="6134052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2023 yılında, şirketimizin kuruluşunun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60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y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ılını kutl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ar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ken,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ü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ün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pa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zemizi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ni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bir malzeme ile zenginleştiren ve endüstriyel dönüşümümüzün bir göstergesi olan yeni bir projeyi hayata geçirdik: kağıt ürün ür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et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imi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906676" y="1899371"/>
            <a:ext cx="6941153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Şirk</a:t>
            </a: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et stratejimiz her zaman 3 ana temel üzerine kurulmuştur: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8278405"/>
            <a:ext cx="12887163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</a:t>
            </a:r>
            <a:r>
              <a:rPr lang="en-US" b="true" sz="24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lcas’ın güçlü yönlerinden biri: </a:t>
            </a:r>
            <a:r>
              <a:rPr lang="en-US" sz="24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Dünya genelindeki müşteriler tarafından tanınan, 60 yılı aşkın süredir pazarda yer alan ve kalite ile güvenilirliğin simgesi haline gelmiş köklü bir marka.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87850" y="6040850"/>
            <a:ext cx="1500149" cy="1497882"/>
            <a:chOff x="0" y="0"/>
            <a:chExt cx="2000199" cy="199717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00250" cy="1997202"/>
            </a:xfrm>
            <a:custGeom>
              <a:avLst/>
              <a:gdLst/>
              <a:ahLst/>
              <a:cxnLst/>
              <a:rect r="r" b="b" t="t" l="l"/>
              <a:pathLst>
                <a:path h="1997202" w="2000250">
                  <a:moveTo>
                    <a:pt x="0" y="0"/>
                  </a:moveTo>
                  <a:lnTo>
                    <a:pt x="2000250" y="0"/>
                  </a:lnTo>
                  <a:lnTo>
                    <a:pt x="2000250" y="1997202"/>
                  </a:lnTo>
                  <a:lnTo>
                    <a:pt x="0" y="1997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2" b="1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9929527" y="4090406"/>
            <a:ext cx="2406748" cy="223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Iİnovasyon</a:t>
            </a:r>
          </a:p>
          <a:p>
            <a:pPr algn="l">
              <a:lnSpc>
                <a:spcPts val="2160"/>
              </a:lnSpc>
            </a:pPr>
          </a:p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Alcas’ı her zaman karakterize eden ve şirketin pazardaki ana oyunculardan biri olmasını sağlayan temel özelliktir.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519374" y="4090406"/>
            <a:ext cx="2406748" cy="223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Ta</a:t>
            </a:r>
            <a:r>
              <a:rPr lang="en-US" b="true" sz="2400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sarım</a:t>
            </a:r>
          </a:p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Dondurma üreticileri ve pastacıların sanatını ve yaratıcılığını desteklemek amacıyla ürün estetiğine büyük önem verilmektedir.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109231" y="4090406"/>
            <a:ext cx="2406748" cy="250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K</a:t>
            </a:r>
            <a:r>
              <a:rPr lang="en-US" b="true" sz="2400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alite</a:t>
            </a:r>
          </a:p>
          <a:p>
            <a:pPr algn="l">
              <a:lnSpc>
                <a:spcPts val="2160"/>
              </a:lnSpc>
            </a:pPr>
          </a:p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Hijy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en ve gıda güvenliği alanındaki en ileri mevzuatlara uygun ürün sunabilmek amacıyla kalite standartlarının sürekli geliştirilmesi.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5157304" y="3109103"/>
            <a:ext cx="899398" cy="899398"/>
            <a:chOff x="0" y="0"/>
            <a:chExt cx="1199198" cy="119919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199261" cy="1199261"/>
            </a:xfrm>
            <a:custGeom>
              <a:avLst/>
              <a:gdLst/>
              <a:ahLst/>
              <a:cxnLst/>
              <a:rect r="r" b="b" t="t" l="l"/>
              <a:pathLst>
                <a:path h="1199261" w="1199261">
                  <a:moveTo>
                    <a:pt x="0" y="0"/>
                  </a:moveTo>
                  <a:lnTo>
                    <a:pt x="1199261" y="0"/>
                  </a:lnTo>
                  <a:lnTo>
                    <a:pt x="1199261" y="1199261"/>
                  </a:lnTo>
                  <a:lnTo>
                    <a:pt x="0" y="1199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5" b="5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582001" y="3109103"/>
            <a:ext cx="899398" cy="899398"/>
            <a:chOff x="0" y="0"/>
            <a:chExt cx="1199198" cy="119919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199261" cy="1199261"/>
            </a:xfrm>
            <a:custGeom>
              <a:avLst/>
              <a:gdLst/>
              <a:ahLst/>
              <a:cxnLst/>
              <a:rect r="r" b="b" t="t" l="l"/>
              <a:pathLst>
                <a:path h="1199261" w="1199261">
                  <a:moveTo>
                    <a:pt x="0" y="0"/>
                  </a:moveTo>
                  <a:lnTo>
                    <a:pt x="1199261" y="0"/>
                  </a:lnTo>
                  <a:lnTo>
                    <a:pt x="1199261" y="1199261"/>
                  </a:lnTo>
                  <a:lnTo>
                    <a:pt x="0" y="1199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5" b="5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0006698" y="3109103"/>
            <a:ext cx="899398" cy="899398"/>
            <a:chOff x="0" y="0"/>
            <a:chExt cx="1199198" cy="119919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99261" cy="1199261"/>
            </a:xfrm>
            <a:custGeom>
              <a:avLst/>
              <a:gdLst/>
              <a:ahLst/>
              <a:cxnLst/>
              <a:rect r="r" b="b" t="t" l="l"/>
              <a:pathLst>
                <a:path h="1199261" w="1199261">
                  <a:moveTo>
                    <a:pt x="0" y="0"/>
                  </a:moveTo>
                  <a:lnTo>
                    <a:pt x="1199261" y="0"/>
                  </a:lnTo>
                  <a:lnTo>
                    <a:pt x="1199261" y="1199261"/>
                  </a:lnTo>
                  <a:lnTo>
                    <a:pt x="0" y="1199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5" b="5"/>
              </a:stretch>
            </a:blip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15607003" y="8818977"/>
            <a:ext cx="2255954" cy="878645"/>
          </a:xfrm>
          <a:custGeom>
            <a:avLst/>
            <a:gdLst/>
            <a:ahLst/>
            <a:cxnLst/>
            <a:rect r="r" b="b" t="t" l="l"/>
            <a:pathLst>
              <a:path h="878645" w="2255954">
                <a:moveTo>
                  <a:pt x="0" y="0"/>
                </a:moveTo>
                <a:lnTo>
                  <a:pt x="2255954" y="0"/>
                </a:lnTo>
                <a:lnTo>
                  <a:pt x="2255954" y="878646"/>
                </a:lnTo>
                <a:lnTo>
                  <a:pt x="0" y="8786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-15539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466277" y="560813"/>
            <a:ext cx="1148829" cy="1148829"/>
            <a:chOff x="0" y="0"/>
            <a:chExt cx="1531772" cy="1531772"/>
          </a:xfrm>
        </p:grpSpPr>
        <p:sp>
          <p:nvSpPr>
            <p:cNvPr name="Freeform 3" id="3" descr="Home Page - ALCAS - contenitori per gelateria e pasticceria artigianale"/>
            <p:cNvSpPr/>
            <p:nvPr/>
          </p:nvSpPr>
          <p:spPr>
            <a:xfrm flipH="false" flipV="false" rot="0">
              <a:off x="0" y="0"/>
              <a:ext cx="1531747" cy="1531747"/>
            </a:xfrm>
            <a:custGeom>
              <a:avLst/>
              <a:gdLst/>
              <a:ahLst/>
              <a:cxnLst/>
              <a:rect r="r" b="b" t="t" l="l"/>
              <a:pathLst>
                <a:path h="1531747" w="1531747">
                  <a:moveTo>
                    <a:pt x="0" y="0"/>
                  </a:moveTo>
                  <a:lnTo>
                    <a:pt x="1531747" y="0"/>
                  </a:lnTo>
                  <a:lnTo>
                    <a:pt x="1531747" y="1531747"/>
                  </a:lnTo>
                  <a:lnTo>
                    <a:pt x="0" y="1531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" b="-1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928173" y="6337968"/>
            <a:ext cx="1344854" cy="480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b="true" sz="2799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1963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28173" y="6843240"/>
            <a:ext cx="2554453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Şirket,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Aldemaro Casebasse tara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ı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nd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an kurulmuştur.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739420" y="6843240"/>
            <a:ext cx="2554453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Döneminin en ye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nilikçi teknolojilerinden biri olan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termoform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ü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ti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 sisteminin hayata geçirilmesi.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50657" y="6843240"/>
            <a:ext cx="2554453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Ürünl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erimizin hızlı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er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imli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se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vkiyatını sağlamak amacıyla 7.800 m²’nin üzerinde depo alanı.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361894" y="6843240"/>
            <a:ext cx="2554453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ABD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pazarındaki f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aa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liyetleri ge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işletmek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cı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la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Fort Lauderdale (Florida)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’da bir şube açılması.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173131" y="6843240"/>
            <a:ext cx="2554453" cy="161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AB’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nin “S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P”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ire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ti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fi’nin yürürlüğe girmesiyle birlikte plastik dışındaki alternatif malzemelere geçiş sürecimiz başlamıştır.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84378" y="6843240"/>
            <a:ext cx="2554453" cy="161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ndurma ka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rı v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kaşıkla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ı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için dev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eye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a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lı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an yeni makineler sayesinde kağıt ürün serisinin üretimine başlanması.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5074837" y="2110754"/>
            <a:ext cx="2493169" cy="3214688"/>
            <a:chOff x="0" y="0"/>
            <a:chExt cx="3324225" cy="4286250"/>
          </a:xfrm>
        </p:grpSpPr>
        <p:sp>
          <p:nvSpPr>
            <p:cNvPr name="Freeform 12" id="12" descr="Alcas S.p.A - Oggi si chiude l'edizione 2025 del Sigep. Andiamo via con la  gioia di aver incontrato tanti operatori del settore interessati ai nostri  nuovi progetti. Segno che il processo di"/>
            <p:cNvSpPr/>
            <p:nvPr/>
          </p:nvSpPr>
          <p:spPr>
            <a:xfrm flipH="false" flipV="false" rot="0">
              <a:off x="0" y="0"/>
              <a:ext cx="3324225" cy="4286250"/>
            </a:xfrm>
            <a:custGeom>
              <a:avLst/>
              <a:gdLst/>
              <a:ahLst/>
              <a:cxnLst/>
              <a:rect r="r" b="b" t="t" l="l"/>
              <a:pathLst>
                <a:path h="4286250" w="3324225">
                  <a:moveTo>
                    <a:pt x="0" y="0"/>
                  </a:moveTo>
                  <a:lnTo>
                    <a:pt x="3324225" y="0"/>
                  </a:lnTo>
                  <a:lnTo>
                    <a:pt x="3324225" y="4286250"/>
                  </a:lnTo>
                  <a:lnTo>
                    <a:pt x="0" y="4286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287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2263580" y="2111621"/>
            <a:ext cx="2493169" cy="3214630"/>
            <a:chOff x="0" y="0"/>
            <a:chExt cx="3324225" cy="4286174"/>
          </a:xfrm>
        </p:grpSpPr>
        <p:sp>
          <p:nvSpPr>
            <p:cNvPr name="Freeform 14" id="14" descr="Taxes on single-use plastics | OECD"/>
            <p:cNvSpPr/>
            <p:nvPr/>
          </p:nvSpPr>
          <p:spPr>
            <a:xfrm flipH="false" flipV="false" rot="0">
              <a:off x="0" y="0"/>
              <a:ext cx="3324225" cy="4286123"/>
            </a:xfrm>
            <a:custGeom>
              <a:avLst/>
              <a:gdLst/>
              <a:ahLst/>
              <a:cxnLst/>
              <a:rect r="r" b="b" t="t" l="l"/>
              <a:pathLst>
                <a:path h="4286123" w="3324225">
                  <a:moveTo>
                    <a:pt x="0" y="0"/>
                  </a:moveTo>
                  <a:lnTo>
                    <a:pt x="3324225" y="0"/>
                  </a:lnTo>
                  <a:lnTo>
                    <a:pt x="3324225" y="4286123"/>
                  </a:lnTo>
                  <a:lnTo>
                    <a:pt x="0" y="4286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1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2827298" y="4277263"/>
            <a:ext cx="1365733" cy="910485"/>
            <a:chOff x="0" y="0"/>
            <a:chExt cx="1820977" cy="121398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20926" cy="1213993"/>
            </a:xfrm>
            <a:custGeom>
              <a:avLst/>
              <a:gdLst/>
              <a:ahLst/>
              <a:cxnLst/>
              <a:rect r="r" b="b" t="t" l="l"/>
              <a:pathLst>
                <a:path h="1213993" w="1820926">
                  <a:moveTo>
                    <a:pt x="0" y="0"/>
                  </a:moveTo>
                  <a:lnTo>
                    <a:pt x="1820926" y="0"/>
                  </a:lnTo>
                  <a:lnTo>
                    <a:pt x="1820926" y="1213993"/>
                  </a:lnTo>
                  <a:lnTo>
                    <a:pt x="0" y="121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2" b="1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19851" y="2112440"/>
            <a:ext cx="2493169" cy="3213002"/>
            <a:chOff x="0" y="0"/>
            <a:chExt cx="3324225" cy="4284002"/>
          </a:xfrm>
        </p:grpSpPr>
        <p:sp>
          <p:nvSpPr>
            <p:cNvPr name="Freeform 18" id="18" descr="Square Medoro 24x24 cm (9.45&quot;x9.45&quot;) - Alcas USA Shop"/>
            <p:cNvSpPr/>
            <p:nvPr/>
          </p:nvSpPr>
          <p:spPr>
            <a:xfrm flipH="false" flipV="false" rot="0">
              <a:off x="0" y="0"/>
              <a:ext cx="3324225" cy="4283964"/>
            </a:xfrm>
            <a:custGeom>
              <a:avLst/>
              <a:gdLst/>
              <a:ahLst/>
              <a:cxnLst/>
              <a:rect r="r" b="b" t="t" l="l"/>
              <a:pathLst>
                <a:path h="4283964" w="3324225">
                  <a:moveTo>
                    <a:pt x="0" y="0"/>
                  </a:moveTo>
                  <a:lnTo>
                    <a:pt x="3324225" y="0"/>
                  </a:lnTo>
                  <a:lnTo>
                    <a:pt x="3324225" y="4283964"/>
                  </a:lnTo>
                  <a:lnTo>
                    <a:pt x="0" y="4283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-51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6640278" y="2110754"/>
            <a:ext cx="2494798" cy="3214688"/>
            <a:chOff x="0" y="0"/>
            <a:chExt cx="3326397" cy="4286250"/>
          </a:xfrm>
        </p:grpSpPr>
        <p:sp>
          <p:nvSpPr>
            <p:cNvPr name="Freeform 20" id="20" descr="5,964 Vertical Warehouse Stock Photos - Free &amp; Royalty-Free Stock Photos  from Dreamstime"/>
            <p:cNvSpPr/>
            <p:nvPr/>
          </p:nvSpPr>
          <p:spPr>
            <a:xfrm flipH="false" flipV="false" rot="0">
              <a:off x="0" y="0"/>
              <a:ext cx="3326384" cy="4286250"/>
            </a:xfrm>
            <a:custGeom>
              <a:avLst/>
              <a:gdLst/>
              <a:ahLst/>
              <a:cxnLst/>
              <a:rect r="r" b="b" t="t" l="l"/>
              <a:pathLst>
                <a:path h="4286250" w="3326384">
                  <a:moveTo>
                    <a:pt x="0" y="0"/>
                  </a:moveTo>
                  <a:lnTo>
                    <a:pt x="3326384" y="0"/>
                  </a:lnTo>
                  <a:lnTo>
                    <a:pt x="3326384" y="4286250"/>
                  </a:lnTo>
                  <a:lnTo>
                    <a:pt x="0" y="4286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-63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928173" y="886901"/>
            <a:ext cx="3478682" cy="818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b="true" sz="5599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Hikayemiz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739420" y="6337968"/>
            <a:ext cx="1344854" cy="480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b="true" sz="2799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1995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550647" y="6337968"/>
            <a:ext cx="1344854" cy="480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b="true" sz="2799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2012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361894" y="6337968"/>
            <a:ext cx="1344854" cy="480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b="true" sz="2799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2015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173150" y="6337968"/>
            <a:ext cx="1344854" cy="480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b="true" sz="2799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2021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984397" y="6337968"/>
            <a:ext cx="1344854" cy="480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b="true" sz="2799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2023</a:t>
            </a:r>
          </a:p>
        </p:txBody>
      </p:sp>
      <p:sp>
        <p:nvSpPr>
          <p:cNvPr name="AutoShape 27" id="27"/>
          <p:cNvSpPr/>
          <p:nvPr/>
        </p:nvSpPr>
        <p:spPr>
          <a:xfrm>
            <a:off x="852487" y="1963187"/>
            <a:ext cx="19013" cy="6602245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>
            <a:off x="3661333" y="1963187"/>
            <a:ext cx="19013" cy="6602245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9" id="29"/>
          <p:cNvSpPr/>
          <p:nvPr/>
        </p:nvSpPr>
        <p:spPr>
          <a:xfrm>
            <a:off x="6472551" y="1963187"/>
            <a:ext cx="19013" cy="6602245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0" id="30"/>
          <p:cNvSpPr/>
          <p:nvPr/>
        </p:nvSpPr>
        <p:spPr>
          <a:xfrm>
            <a:off x="9283798" y="1963187"/>
            <a:ext cx="19013" cy="6602245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1" id="31"/>
          <p:cNvSpPr/>
          <p:nvPr/>
        </p:nvSpPr>
        <p:spPr>
          <a:xfrm>
            <a:off x="12095044" y="1963187"/>
            <a:ext cx="19013" cy="6602245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2" id="32"/>
          <p:cNvSpPr/>
          <p:nvPr/>
        </p:nvSpPr>
        <p:spPr>
          <a:xfrm>
            <a:off x="14906291" y="1963187"/>
            <a:ext cx="19013" cy="6602245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3" id="33"/>
          <p:cNvGrpSpPr/>
          <p:nvPr/>
        </p:nvGrpSpPr>
        <p:grpSpPr>
          <a:xfrm rot="0">
            <a:off x="3828698" y="2124708"/>
            <a:ext cx="2494798" cy="3213002"/>
            <a:chOff x="0" y="0"/>
            <a:chExt cx="3326397" cy="4284002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326384" cy="4283964"/>
            </a:xfrm>
            <a:custGeom>
              <a:avLst/>
              <a:gdLst/>
              <a:ahLst/>
              <a:cxnLst/>
              <a:rect r="r" b="b" t="t" l="l"/>
              <a:pathLst>
                <a:path h="4283964" w="3326384">
                  <a:moveTo>
                    <a:pt x="0" y="0"/>
                  </a:moveTo>
                  <a:lnTo>
                    <a:pt x="3326384" y="0"/>
                  </a:lnTo>
                  <a:lnTo>
                    <a:pt x="3326384" y="4283964"/>
                  </a:lnTo>
                  <a:lnTo>
                    <a:pt x="0" y="4283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46589" t="0" r="-46592" b="0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9434303" y="2111611"/>
            <a:ext cx="2493150" cy="3213002"/>
            <a:chOff x="0" y="0"/>
            <a:chExt cx="3324200" cy="428400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324225" cy="4283964"/>
            </a:xfrm>
            <a:custGeom>
              <a:avLst/>
              <a:gdLst/>
              <a:ahLst/>
              <a:cxnLst/>
              <a:rect r="r" b="b" t="t" l="l"/>
              <a:pathLst>
                <a:path h="4283964" w="3324225">
                  <a:moveTo>
                    <a:pt x="0" y="0"/>
                  </a:moveTo>
                  <a:lnTo>
                    <a:pt x="3324225" y="0"/>
                  </a:lnTo>
                  <a:lnTo>
                    <a:pt x="3324225" y="4283964"/>
                  </a:lnTo>
                  <a:lnTo>
                    <a:pt x="0" y="4283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687" t="0" r="-1687" b="0"/>
              </a:stretch>
            </a:blipFill>
          </p:spPr>
        </p:sp>
      </p:grpSp>
      <p:sp>
        <p:nvSpPr>
          <p:cNvPr name="Freeform 37" id="37"/>
          <p:cNvSpPr/>
          <p:nvPr/>
        </p:nvSpPr>
        <p:spPr>
          <a:xfrm flipH="false" flipV="false" rot="0">
            <a:off x="15607003" y="8818977"/>
            <a:ext cx="2255954" cy="878645"/>
          </a:xfrm>
          <a:custGeom>
            <a:avLst/>
            <a:gdLst/>
            <a:ahLst/>
            <a:cxnLst/>
            <a:rect r="r" b="b" t="t" l="l"/>
            <a:pathLst>
              <a:path h="878645" w="2255954">
                <a:moveTo>
                  <a:pt x="0" y="0"/>
                </a:moveTo>
                <a:lnTo>
                  <a:pt x="2255954" y="0"/>
                </a:lnTo>
                <a:lnTo>
                  <a:pt x="2255954" y="878646"/>
                </a:lnTo>
                <a:lnTo>
                  <a:pt x="0" y="8786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-15539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466277" y="184185"/>
            <a:ext cx="1148829" cy="1148829"/>
            <a:chOff x="0" y="0"/>
            <a:chExt cx="1531772" cy="1531772"/>
          </a:xfrm>
        </p:grpSpPr>
        <p:sp>
          <p:nvSpPr>
            <p:cNvPr name="Freeform 3" id="3" descr="Home Page - ALCAS - contenitori per gelateria e pasticceria artigianale"/>
            <p:cNvSpPr/>
            <p:nvPr/>
          </p:nvSpPr>
          <p:spPr>
            <a:xfrm flipH="false" flipV="false" rot="0">
              <a:off x="0" y="0"/>
              <a:ext cx="1531747" cy="1531747"/>
            </a:xfrm>
            <a:custGeom>
              <a:avLst/>
              <a:gdLst/>
              <a:ahLst/>
              <a:cxnLst/>
              <a:rect r="r" b="b" t="t" l="l"/>
              <a:pathLst>
                <a:path h="1531747" w="1531747">
                  <a:moveTo>
                    <a:pt x="0" y="0"/>
                  </a:moveTo>
                  <a:lnTo>
                    <a:pt x="1531747" y="0"/>
                  </a:lnTo>
                  <a:lnTo>
                    <a:pt x="1531747" y="1531747"/>
                  </a:lnTo>
                  <a:lnTo>
                    <a:pt x="0" y="1531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089903" y="6411649"/>
            <a:ext cx="3805199" cy="2268598"/>
            <a:chOff x="0" y="0"/>
            <a:chExt cx="5073599" cy="302479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073650" cy="3024759"/>
            </a:xfrm>
            <a:custGeom>
              <a:avLst/>
              <a:gdLst/>
              <a:ahLst/>
              <a:cxnLst/>
              <a:rect r="r" b="b" t="t" l="l"/>
              <a:pathLst>
                <a:path h="3024759" w="5073650">
                  <a:moveTo>
                    <a:pt x="0" y="0"/>
                  </a:moveTo>
                  <a:lnTo>
                    <a:pt x="5073650" y="0"/>
                  </a:lnTo>
                  <a:lnTo>
                    <a:pt x="5073650" y="3024759"/>
                  </a:lnTo>
                  <a:lnTo>
                    <a:pt x="0" y="3024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3866" r="1" b="-33868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359751" y="6411649"/>
            <a:ext cx="3805199" cy="2268598"/>
            <a:chOff x="0" y="0"/>
            <a:chExt cx="5073599" cy="302479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073650" cy="3024759"/>
            </a:xfrm>
            <a:custGeom>
              <a:avLst/>
              <a:gdLst/>
              <a:ahLst/>
              <a:cxnLst/>
              <a:rect r="r" b="b" t="t" l="l"/>
              <a:pathLst>
                <a:path h="3024759" w="5073650">
                  <a:moveTo>
                    <a:pt x="0" y="0"/>
                  </a:moveTo>
                  <a:lnTo>
                    <a:pt x="5073650" y="0"/>
                  </a:lnTo>
                  <a:lnTo>
                    <a:pt x="5073650" y="3024759"/>
                  </a:lnTo>
                  <a:lnTo>
                    <a:pt x="0" y="3024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3866" r="1" b="-33868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651497" y="6411649"/>
            <a:ext cx="3805199" cy="2846651"/>
            <a:chOff x="0" y="0"/>
            <a:chExt cx="5073599" cy="379553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073650" cy="3795522"/>
            </a:xfrm>
            <a:custGeom>
              <a:avLst/>
              <a:gdLst/>
              <a:ahLst/>
              <a:cxnLst/>
              <a:rect r="r" b="b" t="t" l="l"/>
              <a:pathLst>
                <a:path h="3795522" w="5073650">
                  <a:moveTo>
                    <a:pt x="0" y="0"/>
                  </a:moveTo>
                  <a:lnTo>
                    <a:pt x="5073650" y="0"/>
                  </a:lnTo>
                  <a:lnTo>
                    <a:pt x="5073650" y="3795522"/>
                  </a:lnTo>
                  <a:lnTo>
                    <a:pt x="0" y="3795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6836" r="1" b="-16836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41953" y="6411649"/>
            <a:ext cx="3805199" cy="2268598"/>
            <a:chOff x="0" y="0"/>
            <a:chExt cx="5073599" cy="302479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073650" cy="3024759"/>
            </a:xfrm>
            <a:custGeom>
              <a:avLst/>
              <a:gdLst/>
              <a:ahLst/>
              <a:cxnLst/>
              <a:rect r="r" b="b" t="t" l="l"/>
              <a:pathLst>
                <a:path h="3024759" w="5073650">
                  <a:moveTo>
                    <a:pt x="0" y="0"/>
                  </a:moveTo>
                  <a:lnTo>
                    <a:pt x="5073650" y="0"/>
                  </a:lnTo>
                  <a:lnTo>
                    <a:pt x="5073650" y="3024759"/>
                  </a:lnTo>
                  <a:lnTo>
                    <a:pt x="0" y="3024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3866" r="1" b="-33868"/>
              </a:stretch>
            </a:blipFill>
          </p:spPr>
        </p:sp>
      </p:grpSp>
      <p:sp>
        <p:nvSpPr>
          <p:cNvPr name="AutoShape 12" id="12"/>
          <p:cNvSpPr/>
          <p:nvPr/>
        </p:nvSpPr>
        <p:spPr>
          <a:xfrm>
            <a:off x="15501162" y="2859373"/>
            <a:ext cx="19077" cy="3583654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0916337" y="2859051"/>
            <a:ext cx="378454" cy="19052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1263661" y="2859373"/>
            <a:ext cx="19077" cy="3583654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0916336" y="5220575"/>
            <a:ext cx="365254" cy="19053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1273157" y="4134451"/>
            <a:ext cx="292646" cy="19048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7" id="17"/>
          <p:cNvGrpSpPr/>
          <p:nvPr/>
        </p:nvGrpSpPr>
        <p:grpSpPr>
          <a:xfrm rot="0">
            <a:off x="10185902" y="4134450"/>
            <a:ext cx="2212953" cy="1618698"/>
            <a:chOff x="0" y="0"/>
            <a:chExt cx="2950604" cy="2158263"/>
          </a:xfrm>
        </p:grpSpPr>
        <p:sp>
          <p:nvSpPr>
            <p:cNvPr name="Freeform 18" id="18" descr="VASCHETTA YETIGEL MISURA S CC 500 CON COPERCHIO – Alcas spa"/>
            <p:cNvSpPr/>
            <p:nvPr/>
          </p:nvSpPr>
          <p:spPr>
            <a:xfrm flipH="false" flipV="false" rot="0">
              <a:off x="0" y="0"/>
              <a:ext cx="2950591" cy="2158238"/>
            </a:xfrm>
            <a:custGeom>
              <a:avLst/>
              <a:gdLst/>
              <a:ahLst/>
              <a:cxnLst/>
              <a:rect r="r" b="b" t="t" l="l"/>
              <a:pathLst>
                <a:path h="2158238" w="2950591">
                  <a:moveTo>
                    <a:pt x="0" y="0"/>
                  </a:moveTo>
                  <a:lnTo>
                    <a:pt x="2950591" y="0"/>
                  </a:lnTo>
                  <a:lnTo>
                    <a:pt x="2950591" y="2158238"/>
                  </a:lnTo>
                  <a:lnTo>
                    <a:pt x="0" y="2158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7188" t="-19579" r="-74687" b="-25250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722712" y="6588681"/>
            <a:ext cx="3875910" cy="188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46913" indent="-223456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20 entegre üretim hattı</a:t>
            </a:r>
          </a:p>
          <a:p>
            <a:pPr algn="l" marL="446913" indent="-223456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Hammadde besleme siloları ve üç ayrı transfer hattı</a:t>
            </a:r>
          </a:p>
          <a:p>
            <a:pPr algn="l" marL="446913" indent="-223456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Kaşık üretimine yönelik otomatik paketleme ve karışım sistemi</a:t>
            </a:r>
          </a:p>
          <a:p>
            <a:pPr algn="l" marL="446913" indent="-223456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PLA (biyoplastik) için endüstriyel kurutma ünitesi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238674" y="6588681"/>
            <a:ext cx="3491646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47040" indent="-223520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7 adet termoform makinesi</a:t>
            </a:r>
          </a:p>
          <a:p>
            <a:pPr algn="l" marL="447040" indent="-223520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 adet robotik üretim hattı</a:t>
            </a:r>
          </a:p>
          <a:p>
            <a:pPr algn="l" marL="447040" indent="-223520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Ofset baskı sistemi</a:t>
            </a:r>
          </a:p>
          <a:p>
            <a:pPr algn="l" marL="446913" indent="-223456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Atık öğütme sistemi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58849" y="6588681"/>
            <a:ext cx="3668049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47040" indent="-223520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İta</a:t>
            </a: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lya’da ve yurt dışında önde gelen dondurma zincirlerinin tedarikçisi.</a:t>
            </a:r>
          </a:p>
          <a:p>
            <a:pPr algn="l" marL="446913" indent="-223456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Yılda 10 milyondan fazla adet üretim kapasitesi.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676662" y="6588662"/>
            <a:ext cx="3668049" cy="241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46913" indent="-223456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Kağıt bardakların iç üretimi için </a:t>
            </a: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11 makine</a:t>
            </a:r>
          </a:p>
          <a:p>
            <a:pPr algn="l" marL="447040" indent="-223520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Kişiselleştirilebilir kağıt kaşık üretimi için 1 üretim hattı</a:t>
            </a:r>
          </a:p>
          <a:p>
            <a:pPr algn="l" marL="446913" indent="-223456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Yalnızca FSC sertifikalı kağıt kullanımı</a:t>
            </a:r>
          </a:p>
          <a:p>
            <a:pPr algn="l" marL="446913" indent="-223456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290 milyon adedin üzerinde dondurma bardağı üretim kapasitesi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4317970" y="1523181"/>
            <a:ext cx="2385451" cy="1729054"/>
            <a:chOff x="0" y="0"/>
            <a:chExt cx="3180601" cy="230540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12700" y="12700"/>
              <a:ext cx="3155188" cy="2280031"/>
            </a:xfrm>
            <a:custGeom>
              <a:avLst/>
              <a:gdLst/>
              <a:ahLst/>
              <a:cxnLst/>
              <a:rect r="r" b="b" t="t" l="l"/>
              <a:pathLst>
                <a:path h="2280031" w="3155188">
                  <a:moveTo>
                    <a:pt x="0" y="0"/>
                  </a:moveTo>
                  <a:lnTo>
                    <a:pt x="3155188" y="0"/>
                  </a:lnTo>
                  <a:lnTo>
                    <a:pt x="3155188" y="2280031"/>
                  </a:lnTo>
                  <a:lnTo>
                    <a:pt x="0" y="228003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180588" cy="2305431"/>
            </a:xfrm>
            <a:custGeom>
              <a:avLst/>
              <a:gdLst/>
              <a:ahLst/>
              <a:cxnLst/>
              <a:rect r="r" b="b" t="t" l="l"/>
              <a:pathLst>
                <a:path h="2305431" w="3180588">
                  <a:moveTo>
                    <a:pt x="12700" y="0"/>
                  </a:moveTo>
                  <a:lnTo>
                    <a:pt x="3167888" y="0"/>
                  </a:lnTo>
                  <a:cubicBezTo>
                    <a:pt x="3174873" y="0"/>
                    <a:pt x="3180588" y="5715"/>
                    <a:pt x="3180588" y="12700"/>
                  </a:cubicBezTo>
                  <a:lnTo>
                    <a:pt x="3180588" y="2292731"/>
                  </a:lnTo>
                  <a:cubicBezTo>
                    <a:pt x="3180588" y="2299716"/>
                    <a:pt x="3174873" y="2305431"/>
                    <a:pt x="3167888" y="2305431"/>
                  </a:cubicBezTo>
                  <a:lnTo>
                    <a:pt x="12700" y="2305431"/>
                  </a:lnTo>
                  <a:cubicBezTo>
                    <a:pt x="5715" y="2305431"/>
                    <a:pt x="0" y="2299716"/>
                    <a:pt x="0" y="229273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292731"/>
                  </a:lnTo>
                  <a:lnTo>
                    <a:pt x="12700" y="2292731"/>
                  </a:lnTo>
                  <a:lnTo>
                    <a:pt x="12700" y="2280031"/>
                  </a:lnTo>
                  <a:lnTo>
                    <a:pt x="3167888" y="2280031"/>
                  </a:lnTo>
                  <a:lnTo>
                    <a:pt x="3167888" y="2292731"/>
                  </a:lnTo>
                  <a:lnTo>
                    <a:pt x="3155188" y="2292731"/>
                  </a:lnTo>
                  <a:lnTo>
                    <a:pt x="3155188" y="12700"/>
                  </a:lnTo>
                  <a:lnTo>
                    <a:pt x="3167888" y="12700"/>
                  </a:lnTo>
                  <a:lnTo>
                    <a:pt x="316788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7E47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4473723" y="1704051"/>
            <a:ext cx="2073954" cy="1396108"/>
            <a:chOff x="0" y="0"/>
            <a:chExt cx="2765273" cy="1861477"/>
          </a:xfrm>
        </p:grpSpPr>
        <p:sp>
          <p:nvSpPr>
            <p:cNvPr name="Freeform 27" id="27" descr="Personalizzato - ALCAS - contenitori per gelateria e pasticceria artigianale"/>
            <p:cNvSpPr/>
            <p:nvPr/>
          </p:nvSpPr>
          <p:spPr>
            <a:xfrm flipH="false" flipV="false" rot="0">
              <a:off x="0" y="0"/>
              <a:ext cx="2765298" cy="1861439"/>
            </a:xfrm>
            <a:custGeom>
              <a:avLst/>
              <a:gdLst/>
              <a:ahLst/>
              <a:cxnLst/>
              <a:rect r="r" b="b" t="t" l="l"/>
              <a:pathLst>
                <a:path h="1861439" w="2765298">
                  <a:moveTo>
                    <a:pt x="0" y="0"/>
                  </a:moveTo>
                  <a:lnTo>
                    <a:pt x="2765298" y="0"/>
                  </a:lnTo>
                  <a:lnTo>
                    <a:pt x="2765298" y="1861439"/>
                  </a:lnTo>
                  <a:lnTo>
                    <a:pt x="0" y="1861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127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3916873" y="3490798"/>
            <a:ext cx="3187646" cy="1526848"/>
            <a:chOff x="0" y="0"/>
            <a:chExt cx="4250195" cy="203579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2700" y="12700"/>
              <a:ext cx="4224782" cy="2010410"/>
            </a:xfrm>
            <a:custGeom>
              <a:avLst/>
              <a:gdLst/>
              <a:ahLst/>
              <a:cxnLst/>
              <a:rect r="r" b="b" t="t" l="l"/>
              <a:pathLst>
                <a:path h="2010410" w="4224782">
                  <a:moveTo>
                    <a:pt x="0" y="0"/>
                  </a:moveTo>
                  <a:lnTo>
                    <a:pt x="4224782" y="0"/>
                  </a:lnTo>
                  <a:lnTo>
                    <a:pt x="4224782" y="2010410"/>
                  </a:lnTo>
                  <a:lnTo>
                    <a:pt x="0" y="20104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250182" cy="2035810"/>
            </a:xfrm>
            <a:custGeom>
              <a:avLst/>
              <a:gdLst/>
              <a:ahLst/>
              <a:cxnLst/>
              <a:rect r="r" b="b" t="t" l="l"/>
              <a:pathLst>
                <a:path h="2035810" w="4250182">
                  <a:moveTo>
                    <a:pt x="12700" y="0"/>
                  </a:moveTo>
                  <a:lnTo>
                    <a:pt x="4237482" y="0"/>
                  </a:lnTo>
                  <a:cubicBezTo>
                    <a:pt x="4244467" y="0"/>
                    <a:pt x="4250182" y="5715"/>
                    <a:pt x="4250182" y="12700"/>
                  </a:cubicBezTo>
                  <a:lnTo>
                    <a:pt x="4250182" y="2023110"/>
                  </a:lnTo>
                  <a:cubicBezTo>
                    <a:pt x="4250182" y="2030095"/>
                    <a:pt x="4244467" y="2035810"/>
                    <a:pt x="4237482" y="2035810"/>
                  </a:cubicBezTo>
                  <a:lnTo>
                    <a:pt x="12700" y="2035810"/>
                  </a:lnTo>
                  <a:cubicBezTo>
                    <a:pt x="5715" y="2035810"/>
                    <a:pt x="0" y="2030095"/>
                    <a:pt x="0" y="202311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023110"/>
                  </a:lnTo>
                  <a:lnTo>
                    <a:pt x="12700" y="2023110"/>
                  </a:lnTo>
                  <a:lnTo>
                    <a:pt x="12700" y="2010410"/>
                  </a:lnTo>
                  <a:lnTo>
                    <a:pt x="4237482" y="2010410"/>
                  </a:lnTo>
                  <a:lnTo>
                    <a:pt x="4237482" y="2023110"/>
                  </a:lnTo>
                  <a:lnTo>
                    <a:pt x="4224782" y="2023110"/>
                  </a:lnTo>
                  <a:lnTo>
                    <a:pt x="4224782" y="12700"/>
                  </a:lnTo>
                  <a:lnTo>
                    <a:pt x="4237482" y="12700"/>
                  </a:lnTo>
                  <a:lnTo>
                    <a:pt x="423748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7E47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4083427" y="3630282"/>
            <a:ext cx="2854547" cy="1277398"/>
            <a:chOff x="0" y="0"/>
            <a:chExt cx="3806063" cy="1703197"/>
          </a:xfrm>
        </p:grpSpPr>
        <p:sp>
          <p:nvSpPr>
            <p:cNvPr name="Freeform 32" id="32" descr="Personalizzato - ALCAS - contenitori per gelateria e pasticceria artigianale"/>
            <p:cNvSpPr/>
            <p:nvPr/>
          </p:nvSpPr>
          <p:spPr>
            <a:xfrm flipH="false" flipV="false" rot="0">
              <a:off x="0" y="0"/>
              <a:ext cx="3806063" cy="1703197"/>
            </a:xfrm>
            <a:custGeom>
              <a:avLst/>
              <a:gdLst/>
              <a:ahLst/>
              <a:cxnLst/>
              <a:rect r="r" b="b" t="t" l="l"/>
              <a:pathLst>
                <a:path h="1703197" w="3806063">
                  <a:moveTo>
                    <a:pt x="0" y="0"/>
                  </a:moveTo>
                  <a:lnTo>
                    <a:pt x="3806063" y="0"/>
                  </a:lnTo>
                  <a:lnTo>
                    <a:pt x="3806063" y="1703197"/>
                  </a:lnTo>
                  <a:lnTo>
                    <a:pt x="0" y="1703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-231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4514776" y="5256228"/>
            <a:ext cx="1991849" cy="918448"/>
            <a:chOff x="0" y="0"/>
            <a:chExt cx="2655799" cy="122459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12700" y="12700"/>
              <a:ext cx="2630424" cy="1199261"/>
            </a:xfrm>
            <a:custGeom>
              <a:avLst/>
              <a:gdLst/>
              <a:ahLst/>
              <a:cxnLst/>
              <a:rect r="r" b="b" t="t" l="l"/>
              <a:pathLst>
                <a:path h="1199261" w="2630424">
                  <a:moveTo>
                    <a:pt x="0" y="0"/>
                  </a:moveTo>
                  <a:lnTo>
                    <a:pt x="2630424" y="0"/>
                  </a:lnTo>
                  <a:lnTo>
                    <a:pt x="2630424" y="1199261"/>
                  </a:lnTo>
                  <a:lnTo>
                    <a:pt x="0" y="119926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655824" cy="1224661"/>
            </a:xfrm>
            <a:custGeom>
              <a:avLst/>
              <a:gdLst/>
              <a:ahLst/>
              <a:cxnLst/>
              <a:rect r="r" b="b" t="t" l="l"/>
              <a:pathLst>
                <a:path h="1224661" w="2655824">
                  <a:moveTo>
                    <a:pt x="12700" y="0"/>
                  </a:moveTo>
                  <a:lnTo>
                    <a:pt x="2643124" y="0"/>
                  </a:lnTo>
                  <a:cubicBezTo>
                    <a:pt x="2650109" y="0"/>
                    <a:pt x="2655824" y="5715"/>
                    <a:pt x="2655824" y="12700"/>
                  </a:cubicBezTo>
                  <a:lnTo>
                    <a:pt x="2655824" y="1211961"/>
                  </a:lnTo>
                  <a:cubicBezTo>
                    <a:pt x="2655824" y="1218946"/>
                    <a:pt x="2650109" y="1224661"/>
                    <a:pt x="2643124" y="1224661"/>
                  </a:cubicBezTo>
                  <a:lnTo>
                    <a:pt x="12700" y="1224661"/>
                  </a:lnTo>
                  <a:cubicBezTo>
                    <a:pt x="5715" y="1224661"/>
                    <a:pt x="0" y="1218946"/>
                    <a:pt x="0" y="121196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211961"/>
                  </a:lnTo>
                  <a:lnTo>
                    <a:pt x="12700" y="1211961"/>
                  </a:lnTo>
                  <a:lnTo>
                    <a:pt x="12700" y="1199261"/>
                  </a:lnTo>
                  <a:lnTo>
                    <a:pt x="2643124" y="1199261"/>
                  </a:lnTo>
                  <a:lnTo>
                    <a:pt x="2643124" y="1211961"/>
                  </a:lnTo>
                  <a:lnTo>
                    <a:pt x="2630424" y="1211961"/>
                  </a:lnTo>
                  <a:lnTo>
                    <a:pt x="2630424" y="12700"/>
                  </a:lnTo>
                  <a:lnTo>
                    <a:pt x="2643124" y="12700"/>
                  </a:lnTo>
                  <a:lnTo>
                    <a:pt x="264312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7E47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4577889" y="5336086"/>
            <a:ext cx="1865624" cy="758685"/>
            <a:chOff x="0" y="0"/>
            <a:chExt cx="2487498" cy="1011580"/>
          </a:xfrm>
        </p:grpSpPr>
        <p:sp>
          <p:nvSpPr>
            <p:cNvPr name="Freeform 37" id="37" descr="Prodotti &amp; Innovazione Archivi - ALCAS - contenitori per gelateria e  pasticceria artigianale"/>
            <p:cNvSpPr/>
            <p:nvPr/>
          </p:nvSpPr>
          <p:spPr>
            <a:xfrm flipH="false" flipV="false" rot="0">
              <a:off x="0" y="0"/>
              <a:ext cx="2487549" cy="1011555"/>
            </a:xfrm>
            <a:custGeom>
              <a:avLst/>
              <a:gdLst/>
              <a:ahLst/>
              <a:cxnLst/>
              <a:rect r="r" b="b" t="t" l="l"/>
              <a:pathLst>
                <a:path h="1011555" w="2487549">
                  <a:moveTo>
                    <a:pt x="0" y="0"/>
                  </a:moveTo>
                  <a:lnTo>
                    <a:pt x="2487549" y="0"/>
                  </a:lnTo>
                  <a:lnTo>
                    <a:pt x="2487549" y="1011555"/>
                  </a:lnTo>
                  <a:lnTo>
                    <a:pt x="0" y="1011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2" b="-51"/>
              </a:stretch>
            </a:blip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0185902" y="2079250"/>
            <a:ext cx="2212953" cy="1618698"/>
            <a:chOff x="0" y="0"/>
            <a:chExt cx="2950604" cy="2158263"/>
          </a:xfrm>
        </p:grpSpPr>
        <p:sp>
          <p:nvSpPr>
            <p:cNvPr name="Freeform 39" id="39" descr="50 Pz Vaschetta per Gelato in Polistirolo Espanso YETI S 350cc ALCAS"/>
            <p:cNvSpPr/>
            <p:nvPr/>
          </p:nvSpPr>
          <p:spPr>
            <a:xfrm flipH="false" flipV="false" rot="0">
              <a:off x="0" y="0"/>
              <a:ext cx="2950591" cy="2158238"/>
            </a:xfrm>
            <a:custGeom>
              <a:avLst/>
              <a:gdLst/>
              <a:ahLst/>
              <a:cxnLst/>
              <a:rect r="r" b="b" t="t" l="l"/>
              <a:pathLst>
                <a:path h="2158238" w="2950591">
                  <a:moveTo>
                    <a:pt x="0" y="0"/>
                  </a:moveTo>
                  <a:lnTo>
                    <a:pt x="2950591" y="0"/>
                  </a:lnTo>
                  <a:lnTo>
                    <a:pt x="2950591" y="2158238"/>
                  </a:lnTo>
                  <a:lnTo>
                    <a:pt x="0" y="2158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6899" r="-355" b="-1"/>
              </a:stretch>
            </a:blip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3061611" y="3380422"/>
            <a:ext cx="1583446" cy="1527105"/>
            <a:chOff x="0" y="0"/>
            <a:chExt cx="2111261" cy="2036140"/>
          </a:xfrm>
        </p:grpSpPr>
        <p:sp>
          <p:nvSpPr>
            <p:cNvPr name="Freeform 41" id="41" descr="Coppa Charme – Alcas spa"/>
            <p:cNvSpPr/>
            <p:nvPr/>
          </p:nvSpPr>
          <p:spPr>
            <a:xfrm flipH="false" flipV="false" rot="0">
              <a:off x="0" y="0"/>
              <a:ext cx="2111248" cy="2036191"/>
            </a:xfrm>
            <a:custGeom>
              <a:avLst/>
              <a:gdLst/>
              <a:ahLst/>
              <a:cxnLst/>
              <a:rect r="r" b="b" t="t" l="l"/>
              <a:pathLst>
                <a:path h="2036191" w="2111248">
                  <a:moveTo>
                    <a:pt x="0" y="0"/>
                  </a:moveTo>
                  <a:lnTo>
                    <a:pt x="2111248" y="0"/>
                  </a:lnTo>
                  <a:lnTo>
                    <a:pt x="2111248" y="2036191"/>
                  </a:lnTo>
                  <a:lnTo>
                    <a:pt x="0" y="20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9341" t="0" r="-4966" b="2"/>
              </a:stretch>
            </a:blip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866785" y="2081727"/>
            <a:ext cx="1583446" cy="1573701"/>
            <a:chOff x="0" y="0"/>
            <a:chExt cx="2111261" cy="2098269"/>
          </a:xfrm>
        </p:grpSpPr>
        <p:sp>
          <p:nvSpPr>
            <p:cNvPr name="Freeform 43" id="43" descr="Forme e Contenitori – Alcas spa"/>
            <p:cNvSpPr/>
            <p:nvPr/>
          </p:nvSpPr>
          <p:spPr>
            <a:xfrm flipH="false" flipV="false" rot="0">
              <a:off x="0" y="0"/>
              <a:ext cx="2111248" cy="2098294"/>
            </a:xfrm>
            <a:custGeom>
              <a:avLst/>
              <a:gdLst/>
              <a:ahLst/>
              <a:cxnLst/>
              <a:rect r="r" b="b" t="t" l="l"/>
              <a:pathLst>
                <a:path h="2098294" w="2111248">
                  <a:moveTo>
                    <a:pt x="0" y="0"/>
                  </a:moveTo>
                  <a:lnTo>
                    <a:pt x="2111248" y="0"/>
                  </a:lnTo>
                  <a:lnTo>
                    <a:pt x="2111248" y="2098294"/>
                  </a:lnTo>
                  <a:lnTo>
                    <a:pt x="0" y="2098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59011" t="0" r="-5" b="1"/>
              </a:stretch>
            </a:blip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5085378" y="2080603"/>
            <a:ext cx="1583446" cy="1569349"/>
            <a:chOff x="0" y="0"/>
            <a:chExt cx="2111261" cy="2092465"/>
          </a:xfrm>
        </p:grpSpPr>
        <p:sp>
          <p:nvSpPr>
            <p:cNvPr name="Freeform 45" id="45" descr="Medoro Quadrati – Alcas spa"/>
            <p:cNvSpPr/>
            <p:nvPr/>
          </p:nvSpPr>
          <p:spPr>
            <a:xfrm flipH="false" flipV="false" rot="0">
              <a:off x="0" y="0"/>
              <a:ext cx="2111248" cy="2092452"/>
            </a:xfrm>
            <a:custGeom>
              <a:avLst/>
              <a:gdLst/>
              <a:ahLst/>
              <a:cxnLst/>
              <a:rect r="r" b="b" t="t" l="l"/>
              <a:pathLst>
                <a:path h="2092452" w="2111248">
                  <a:moveTo>
                    <a:pt x="0" y="0"/>
                  </a:moveTo>
                  <a:lnTo>
                    <a:pt x="2111248" y="0"/>
                  </a:lnTo>
                  <a:lnTo>
                    <a:pt x="2111248" y="2092452"/>
                  </a:lnTo>
                  <a:lnTo>
                    <a:pt x="0" y="2092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51758" t="0" r="-7250" b="-390"/>
              </a:stretch>
            </a:blip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7299627" y="3357124"/>
            <a:ext cx="1583446" cy="1573701"/>
            <a:chOff x="0" y="0"/>
            <a:chExt cx="2111261" cy="2098269"/>
          </a:xfrm>
        </p:grpSpPr>
        <p:sp>
          <p:nvSpPr>
            <p:cNvPr name="Freeform 47" id="47" descr="Vassoi oro – Alcas spa"/>
            <p:cNvSpPr/>
            <p:nvPr/>
          </p:nvSpPr>
          <p:spPr>
            <a:xfrm flipH="false" flipV="false" rot="0">
              <a:off x="0" y="0"/>
              <a:ext cx="2111248" cy="2098294"/>
            </a:xfrm>
            <a:custGeom>
              <a:avLst/>
              <a:gdLst/>
              <a:ahLst/>
              <a:cxnLst/>
              <a:rect r="r" b="b" t="t" l="l"/>
              <a:pathLst>
                <a:path h="2098294" w="2111248">
                  <a:moveTo>
                    <a:pt x="0" y="0"/>
                  </a:moveTo>
                  <a:lnTo>
                    <a:pt x="2111248" y="0"/>
                  </a:lnTo>
                  <a:lnTo>
                    <a:pt x="2111248" y="2098294"/>
                  </a:lnTo>
                  <a:lnTo>
                    <a:pt x="0" y="2098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6548" t="0" r="-33177" b="1"/>
              </a:stretch>
            </a:blipFill>
          </p:spPr>
        </p:sp>
      </p:grpSp>
      <p:sp>
        <p:nvSpPr>
          <p:cNvPr name="TextBox 48" id="48"/>
          <p:cNvSpPr txBox="true"/>
          <p:nvPr/>
        </p:nvSpPr>
        <p:spPr>
          <a:xfrm rot="0">
            <a:off x="928173" y="363503"/>
            <a:ext cx="3912069" cy="818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b="true" sz="5599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Ü</a:t>
            </a:r>
            <a:r>
              <a:rPr lang="en-US" b="true" sz="5599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rünlerimiz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866785" y="4365527"/>
            <a:ext cx="1583446" cy="1729149"/>
            <a:chOff x="0" y="0"/>
            <a:chExt cx="2111261" cy="230553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2111248" cy="2305558"/>
            </a:xfrm>
            <a:custGeom>
              <a:avLst/>
              <a:gdLst/>
              <a:ahLst/>
              <a:cxnLst/>
              <a:rect r="r" b="b" t="t" l="l"/>
              <a:pathLst>
                <a:path h="2305558" w="2111248">
                  <a:moveTo>
                    <a:pt x="0" y="0"/>
                  </a:moveTo>
                  <a:lnTo>
                    <a:pt x="2111248" y="0"/>
                  </a:lnTo>
                  <a:lnTo>
                    <a:pt x="2111248" y="2305558"/>
                  </a:lnTo>
                  <a:lnTo>
                    <a:pt x="0" y="2305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550" t="0" r="-1551" b="1"/>
              </a:stretch>
            </a:blipFill>
          </p:spPr>
        </p:sp>
      </p:grpSp>
      <p:sp>
        <p:nvSpPr>
          <p:cNvPr name="AutoShape 51" id="51"/>
          <p:cNvSpPr/>
          <p:nvPr/>
        </p:nvSpPr>
        <p:spPr>
          <a:xfrm>
            <a:off x="2431182" y="2859051"/>
            <a:ext cx="378454" cy="19052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2" id="52"/>
          <p:cNvSpPr/>
          <p:nvPr/>
        </p:nvSpPr>
        <p:spPr>
          <a:xfrm>
            <a:off x="2778515" y="2859373"/>
            <a:ext cx="19077" cy="3583654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3" id="53"/>
          <p:cNvSpPr/>
          <p:nvPr/>
        </p:nvSpPr>
        <p:spPr>
          <a:xfrm>
            <a:off x="2431181" y="5220575"/>
            <a:ext cx="365254" cy="19053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4" id="54"/>
          <p:cNvSpPr/>
          <p:nvPr/>
        </p:nvSpPr>
        <p:spPr>
          <a:xfrm>
            <a:off x="2788010" y="4134451"/>
            <a:ext cx="292646" cy="19048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5" id="55"/>
          <p:cNvGrpSpPr/>
          <p:nvPr/>
        </p:nvGrpSpPr>
        <p:grpSpPr>
          <a:xfrm rot="0">
            <a:off x="5085378" y="4520975"/>
            <a:ext cx="1583446" cy="1573701"/>
            <a:chOff x="0" y="0"/>
            <a:chExt cx="2111261" cy="2098269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2111248" cy="2098294"/>
            </a:xfrm>
            <a:custGeom>
              <a:avLst/>
              <a:gdLst/>
              <a:ahLst/>
              <a:cxnLst/>
              <a:rect r="r" b="b" t="t" l="l"/>
              <a:pathLst>
                <a:path h="2098294" w="2111248">
                  <a:moveTo>
                    <a:pt x="0" y="0"/>
                  </a:moveTo>
                  <a:lnTo>
                    <a:pt x="2111248" y="0"/>
                  </a:lnTo>
                  <a:lnTo>
                    <a:pt x="2111248" y="2098294"/>
                  </a:lnTo>
                  <a:lnTo>
                    <a:pt x="0" y="2098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26689" t="0" r="-26690" b="-2884"/>
              </a:stretch>
            </a:blipFill>
          </p:spPr>
        </p:sp>
      </p:grpSp>
      <p:sp>
        <p:nvSpPr>
          <p:cNvPr name="AutoShape 57" id="57"/>
          <p:cNvSpPr/>
          <p:nvPr/>
        </p:nvSpPr>
        <p:spPr>
          <a:xfrm>
            <a:off x="6659758" y="2859051"/>
            <a:ext cx="378454" cy="19052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8" id="58"/>
          <p:cNvSpPr/>
          <p:nvPr/>
        </p:nvSpPr>
        <p:spPr>
          <a:xfrm>
            <a:off x="7007091" y="2859373"/>
            <a:ext cx="19077" cy="3583654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9" id="59"/>
          <p:cNvSpPr/>
          <p:nvPr/>
        </p:nvSpPr>
        <p:spPr>
          <a:xfrm>
            <a:off x="6659757" y="5220575"/>
            <a:ext cx="365254" cy="19053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0" id="60"/>
          <p:cNvSpPr/>
          <p:nvPr/>
        </p:nvSpPr>
        <p:spPr>
          <a:xfrm>
            <a:off x="7016587" y="4134451"/>
            <a:ext cx="292646" cy="19048"/>
          </a:xfrm>
          <a:prstGeom prst="line">
            <a:avLst/>
          </a:prstGeom>
          <a:ln cap="rnd" w="9525">
            <a:solidFill>
              <a:srgbClr val="007E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1" id="61"/>
          <p:cNvSpPr/>
          <p:nvPr/>
        </p:nvSpPr>
        <p:spPr>
          <a:xfrm flipH="false" flipV="false" rot="0">
            <a:off x="15607003" y="9198512"/>
            <a:ext cx="2255954" cy="878645"/>
          </a:xfrm>
          <a:custGeom>
            <a:avLst/>
            <a:gdLst/>
            <a:ahLst/>
            <a:cxnLst/>
            <a:rect r="r" b="b" t="t" l="l"/>
            <a:pathLst>
              <a:path h="878645" w="2255954">
                <a:moveTo>
                  <a:pt x="0" y="0"/>
                </a:moveTo>
                <a:lnTo>
                  <a:pt x="2255954" y="0"/>
                </a:lnTo>
                <a:lnTo>
                  <a:pt x="2255954" y="878645"/>
                </a:lnTo>
                <a:lnTo>
                  <a:pt x="0" y="87864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-15539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466277" y="560813"/>
            <a:ext cx="1148829" cy="1148829"/>
            <a:chOff x="0" y="0"/>
            <a:chExt cx="1531772" cy="1531772"/>
          </a:xfrm>
        </p:grpSpPr>
        <p:sp>
          <p:nvSpPr>
            <p:cNvPr name="Freeform 3" id="3" descr="Home Page - ALCAS - contenitori per gelateria e pasticceria artigianale"/>
            <p:cNvSpPr/>
            <p:nvPr/>
          </p:nvSpPr>
          <p:spPr>
            <a:xfrm flipH="false" flipV="false" rot="0">
              <a:off x="0" y="0"/>
              <a:ext cx="1531747" cy="1531747"/>
            </a:xfrm>
            <a:custGeom>
              <a:avLst/>
              <a:gdLst/>
              <a:ahLst/>
              <a:cxnLst/>
              <a:rect r="r" b="b" t="t" l="l"/>
              <a:pathLst>
                <a:path h="1531747" w="1531747">
                  <a:moveTo>
                    <a:pt x="0" y="0"/>
                  </a:moveTo>
                  <a:lnTo>
                    <a:pt x="1531747" y="0"/>
                  </a:lnTo>
                  <a:lnTo>
                    <a:pt x="1531747" y="1531747"/>
                  </a:lnTo>
                  <a:lnTo>
                    <a:pt x="0" y="1531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" b="-1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928173" y="2354066"/>
            <a:ext cx="5729649" cy="346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9430" indent="-259715" lvl="1">
              <a:lnSpc>
                <a:spcPts val="252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Alcas S.p.A zaman içinde ticari organizasyon yapısını geliştirmiştir: İtalya pazarı için 1 satış müdürü ve 4 bölge müdürü, uluslararası pazar için 3 bölge müdürü ile birlikte; 3’ü İtalya, 3’ü yurt dışı olmak üzere toplam 6 iç satış personeli görev yapmaktadır.</a:t>
            </a:r>
          </a:p>
          <a:p>
            <a:pPr algn="just" marL="519430" indent="-259715" lvl="1">
              <a:lnSpc>
                <a:spcPts val="2520"/>
              </a:lnSpc>
            </a:pPr>
          </a:p>
          <a:p>
            <a:pPr algn="just" marL="519430" indent="-259715" lvl="1">
              <a:lnSpc>
                <a:spcPts val="252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Bu</a:t>
            </a: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yapı, İtalya genelinde faaliyet gösteren yaklaşık 80 acenteden oluşan ulusal satış ağı ile</a:t>
            </a: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destekl</a:t>
            </a: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en</a:t>
            </a: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mek</a:t>
            </a: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</a:t>
            </a: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edir.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28173" y="886901"/>
            <a:ext cx="7232831" cy="818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b="true" sz="5599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Kü</a:t>
            </a:r>
            <a:r>
              <a:rPr lang="en-US" b="true" sz="5599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resel Pazar Ağımız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905439" y="1613916"/>
            <a:ext cx="11684403" cy="7756512"/>
            <a:chOff x="0" y="0"/>
            <a:chExt cx="15579204" cy="103420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579217" cy="10341991"/>
            </a:xfrm>
            <a:custGeom>
              <a:avLst/>
              <a:gdLst/>
              <a:ahLst/>
              <a:cxnLst/>
              <a:rect r="r" b="b" t="t" l="l"/>
              <a:pathLst>
                <a:path h="10341991" w="15579217">
                  <a:moveTo>
                    <a:pt x="0" y="0"/>
                  </a:moveTo>
                  <a:lnTo>
                    <a:pt x="15579217" y="0"/>
                  </a:lnTo>
                  <a:lnTo>
                    <a:pt x="15579217" y="10341991"/>
                  </a:lnTo>
                  <a:lnTo>
                    <a:pt x="0" y="10341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6195555" y="7606951"/>
            <a:ext cx="4047658" cy="1409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b="true" sz="3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ULUS</a:t>
            </a:r>
            <a:r>
              <a:rPr lang="en-US" b="true" sz="3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AL PAZAR</a:t>
            </a:r>
          </a:p>
          <a:p>
            <a:pPr algn="just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80 acente</a:t>
            </a:r>
          </a:p>
          <a:p>
            <a:pPr algn="just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5.000’den fazla müşter</a:t>
            </a:r>
          </a:p>
          <a:p>
            <a:pPr algn="just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Yaklaşık 400 toptancı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50688" y="5965774"/>
            <a:ext cx="6129766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b="true" sz="3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IULUSLARARASI PAZAR</a:t>
            </a:r>
          </a:p>
          <a:p>
            <a:pPr algn="just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225 distribütör</a:t>
            </a:r>
          </a:p>
          <a:p>
            <a:pPr algn="just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70’ten fazla ülke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959735" y="4020160"/>
            <a:ext cx="3655371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b="true" sz="3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ALCAS ABD</a:t>
            </a:r>
          </a:p>
          <a:p>
            <a:pPr algn="just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10 yıllık pazar deneyimi</a:t>
            </a:r>
          </a:p>
          <a:p>
            <a:pPr algn="just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1.000’den fazla müşteri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607003" y="8818977"/>
            <a:ext cx="2255954" cy="878645"/>
          </a:xfrm>
          <a:custGeom>
            <a:avLst/>
            <a:gdLst/>
            <a:ahLst/>
            <a:cxnLst/>
            <a:rect r="r" b="b" t="t" l="l"/>
            <a:pathLst>
              <a:path h="878645" w="2255954">
                <a:moveTo>
                  <a:pt x="0" y="0"/>
                </a:moveTo>
                <a:lnTo>
                  <a:pt x="2255954" y="0"/>
                </a:lnTo>
                <a:lnTo>
                  <a:pt x="2255954" y="878646"/>
                </a:lnTo>
                <a:lnTo>
                  <a:pt x="0" y="8786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5539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79672" y="297513"/>
            <a:ext cx="1148829" cy="1148829"/>
            <a:chOff x="0" y="0"/>
            <a:chExt cx="1531772" cy="1531772"/>
          </a:xfrm>
        </p:grpSpPr>
        <p:sp>
          <p:nvSpPr>
            <p:cNvPr name="Freeform 3" id="3" descr="Home Page - ALCAS - contenitori per gelateria e pasticceria artigianale"/>
            <p:cNvSpPr/>
            <p:nvPr/>
          </p:nvSpPr>
          <p:spPr>
            <a:xfrm flipH="false" flipV="false" rot="0">
              <a:off x="0" y="0"/>
              <a:ext cx="1531747" cy="1531747"/>
            </a:xfrm>
            <a:custGeom>
              <a:avLst/>
              <a:gdLst/>
              <a:ahLst/>
              <a:cxnLst/>
              <a:rect r="r" b="b" t="t" l="l"/>
              <a:pathLst>
                <a:path h="1531747" w="1531747">
                  <a:moveTo>
                    <a:pt x="0" y="0"/>
                  </a:moveTo>
                  <a:lnTo>
                    <a:pt x="1531747" y="0"/>
                  </a:lnTo>
                  <a:lnTo>
                    <a:pt x="1531747" y="1531747"/>
                  </a:lnTo>
                  <a:lnTo>
                    <a:pt x="0" y="1531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17426" y="5434365"/>
            <a:ext cx="6765474" cy="3447955"/>
            <a:chOff x="0" y="0"/>
            <a:chExt cx="9020632" cy="459727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020556" cy="4597273"/>
            </a:xfrm>
            <a:custGeom>
              <a:avLst/>
              <a:gdLst/>
              <a:ahLst/>
              <a:cxnLst/>
              <a:rect r="r" b="b" t="t" l="l"/>
              <a:pathLst>
                <a:path h="4597273" w="9020556">
                  <a:moveTo>
                    <a:pt x="4191" y="0"/>
                  </a:moveTo>
                  <a:lnTo>
                    <a:pt x="9016365" y="0"/>
                  </a:lnTo>
                  <a:cubicBezTo>
                    <a:pt x="9018651" y="0"/>
                    <a:pt x="9020556" y="1905"/>
                    <a:pt x="9020556" y="4191"/>
                  </a:cubicBezTo>
                  <a:lnTo>
                    <a:pt x="9020556" y="4593082"/>
                  </a:lnTo>
                  <a:cubicBezTo>
                    <a:pt x="9020556" y="4595368"/>
                    <a:pt x="9018651" y="4597273"/>
                    <a:pt x="9016365" y="4597273"/>
                  </a:cubicBezTo>
                  <a:lnTo>
                    <a:pt x="4191" y="4597273"/>
                  </a:lnTo>
                  <a:cubicBezTo>
                    <a:pt x="1905" y="4597273"/>
                    <a:pt x="0" y="4595368"/>
                    <a:pt x="0" y="4593082"/>
                  </a:cubicBezTo>
                  <a:lnTo>
                    <a:pt x="0" y="4191"/>
                  </a:lnTo>
                  <a:cubicBezTo>
                    <a:pt x="0" y="1905"/>
                    <a:pt x="1905" y="0"/>
                    <a:pt x="4191" y="0"/>
                  </a:cubicBezTo>
                  <a:moveTo>
                    <a:pt x="4191" y="8509"/>
                  </a:moveTo>
                  <a:lnTo>
                    <a:pt x="4191" y="4191"/>
                  </a:lnTo>
                  <a:lnTo>
                    <a:pt x="8509" y="4191"/>
                  </a:lnTo>
                  <a:lnTo>
                    <a:pt x="8509" y="4593082"/>
                  </a:lnTo>
                  <a:lnTo>
                    <a:pt x="4191" y="4593082"/>
                  </a:lnTo>
                  <a:lnTo>
                    <a:pt x="4191" y="4588891"/>
                  </a:lnTo>
                  <a:lnTo>
                    <a:pt x="9016365" y="4588891"/>
                  </a:lnTo>
                  <a:lnTo>
                    <a:pt x="9016365" y="4593082"/>
                  </a:lnTo>
                  <a:lnTo>
                    <a:pt x="9012174" y="4593082"/>
                  </a:lnTo>
                  <a:lnTo>
                    <a:pt x="9012174" y="4191"/>
                  </a:lnTo>
                  <a:lnTo>
                    <a:pt x="9016365" y="4191"/>
                  </a:lnTo>
                  <a:lnTo>
                    <a:pt x="9016365" y="8509"/>
                  </a:lnTo>
                  <a:lnTo>
                    <a:pt x="4191" y="8509"/>
                  </a:lnTo>
                  <a:close/>
                </a:path>
              </a:pathLst>
            </a:custGeom>
            <a:solidFill>
              <a:srgbClr val="007F48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3693243" y="5434365"/>
            <a:ext cx="6765474" cy="3447955"/>
            <a:chOff x="0" y="0"/>
            <a:chExt cx="9020632" cy="459727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020556" cy="4597273"/>
            </a:xfrm>
            <a:custGeom>
              <a:avLst/>
              <a:gdLst/>
              <a:ahLst/>
              <a:cxnLst/>
              <a:rect r="r" b="b" t="t" l="l"/>
              <a:pathLst>
                <a:path h="4597273" w="9020556">
                  <a:moveTo>
                    <a:pt x="4191" y="0"/>
                  </a:moveTo>
                  <a:lnTo>
                    <a:pt x="9016365" y="0"/>
                  </a:lnTo>
                  <a:cubicBezTo>
                    <a:pt x="9018651" y="0"/>
                    <a:pt x="9020556" y="1905"/>
                    <a:pt x="9020556" y="4191"/>
                  </a:cubicBezTo>
                  <a:lnTo>
                    <a:pt x="9020556" y="4593082"/>
                  </a:lnTo>
                  <a:cubicBezTo>
                    <a:pt x="9020556" y="4595368"/>
                    <a:pt x="9018651" y="4597273"/>
                    <a:pt x="9016365" y="4597273"/>
                  </a:cubicBezTo>
                  <a:lnTo>
                    <a:pt x="4191" y="4597273"/>
                  </a:lnTo>
                  <a:cubicBezTo>
                    <a:pt x="1905" y="4597273"/>
                    <a:pt x="0" y="4595368"/>
                    <a:pt x="0" y="4593082"/>
                  </a:cubicBezTo>
                  <a:lnTo>
                    <a:pt x="0" y="4191"/>
                  </a:lnTo>
                  <a:cubicBezTo>
                    <a:pt x="0" y="1905"/>
                    <a:pt x="1905" y="0"/>
                    <a:pt x="4191" y="0"/>
                  </a:cubicBezTo>
                  <a:moveTo>
                    <a:pt x="4191" y="8509"/>
                  </a:moveTo>
                  <a:lnTo>
                    <a:pt x="4191" y="4191"/>
                  </a:lnTo>
                  <a:lnTo>
                    <a:pt x="8509" y="4191"/>
                  </a:lnTo>
                  <a:lnTo>
                    <a:pt x="8509" y="4593082"/>
                  </a:lnTo>
                  <a:lnTo>
                    <a:pt x="4191" y="4593082"/>
                  </a:lnTo>
                  <a:lnTo>
                    <a:pt x="4191" y="4588891"/>
                  </a:lnTo>
                  <a:lnTo>
                    <a:pt x="9016365" y="4588891"/>
                  </a:lnTo>
                  <a:lnTo>
                    <a:pt x="9016365" y="4593082"/>
                  </a:lnTo>
                  <a:lnTo>
                    <a:pt x="9012174" y="4593082"/>
                  </a:lnTo>
                  <a:lnTo>
                    <a:pt x="9012174" y="4191"/>
                  </a:lnTo>
                  <a:lnTo>
                    <a:pt x="9016365" y="4191"/>
                  </a:lnTo>
                  <a:lnTo>
                    <a:pt x="9016365" y="8509"/>
                  </a:lnTo>
                  <a:lnTo>
                    <a:pt x="4191" y="8509"/>
                  </a:lnTo>
                  <a:close/>
                </a:path>
              </a:pathLst>
            </a:custGeom>
            <a:solidFill>
              <a:srgbClr val="007F48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632556" y="1619793"/>
            <a:ext cx="6765474" cy="3447955"/>
            <a:chOff x="0" y="0"/>
            <a:chExt cx="9020632" cy="45972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020556" cy="4597273"/>
            </a:xfrm>
            <a:custGeom>
              <a:avLst/>
              <a:gdLst/>
              <a:ahLst/>
              <a:cxnLst/>
              <a:rect r="r" b="b" t="t" l="l"/>
              <a:pathLst>
                <a:path h="4597273" w="9020556">
                  <a:moveTo>
                    <a:pt x="4191" y="0"/>
                  </a:moveTo>
                  <a:lnTo>
                    <a:pt x="9016365" y="0"/>
                  </a:lnTo>
                  <a:cubicBezTo>
                    <a:pt x="9018651" y="0"/>
                    <a:pt x="9020556" y="1905"/>
                    <a:pt x="9020556" y="4191"/>
                  </a:cubicBezTo>
                  <a:lnTo>
                    <a:pt x="9020556" y="4593082"/>
                  </a:lnTo>
                  <a:cubicBezTo>
                    <a:pt x="9020556" y="4595368"/>
                    <a:pt x="9018651" y="4597273"/>
                    <a:pt x="9016365" y="4597273"/>
                  </a:cubicBezTo>
                  <a:lnTo>
                    <a:pt x="4191" y="4597273"/>
                  </a:lnTo>
                  <a:cubicBezTo>
                    <a:pt x="1905" y="4597273"/>
                    <a:pt x="0" y="4595368"/>
                    <a:pt x="0" y="4593082"/>
                  </a:cubicBezTo>
                  <a:lnTo>
                    <a:pt x="0" y="4191"/>
                  </a:lnTo>
                  <a:cubicBezTo>
                    <a:pt x="0" y="1905"/>
                    <a:pt x="1905" y="0"/>
                    <a:pt x="4191" y="0"/>
                  </a:cubicBezTo>
                  <a:moveTo>
                    <a:pt x="4191" y="8509"/>
                  </a:moveTo>
                  <a:lnTo>
                    <a:pt x="4191" y="4191"/>
                  </a:lnTo>
                  <a:lnTo>
                    <a:pt x="8509" y="4191"/>
                  </a:lnTo>
                  <a:lnTo>
                    <a:pt x="8509" y="4593082"/>
                  </a:lnTo>
                  <a:lnTo>
                    <a:pt x="4191" y="4593082"/>
                  </a:lnTo>
                  <a:lnTo>
                    <a:pt x="4191" y="4588891"/>
                  </a:lnTo>
                  <a:lnTo>
                    <a:pt x="9016365" y="4588891"/>
                  </a:lnTo>
                  <a:lnTo>
                    <a:pt x="9016365" y="4593082"/>
                  </a:lnTo>
                  <a:lnTo>
                    <a:pt x="9012174" y="4593082"/>
                  </a:lnTo>
                  <a:lnTo>
                    <a:pt x="9012174" y="4191"/>
                  </a:lnTo>
                  <a:lnTo>
                    <a:pt x="9016365" y="4191"/>
                  </a:lnTo>
                  <a:lnTo>
                    <a:pt x="9016365" y="8509"/>
                  </a:lnTo>
                  <a:lnTo>
                    <a:pt x="4191" y="8509"/>
                  </a:lnTo>
                  <a:close/>
                </a:path>
              </a:pathLst>
            </a:custGeom>
            <a:solidFill>
              <a:srgbClr val="007F48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93961" y="1619793"/>
            <a:ext cx="6765474" cy="3447955"/>
            <a:chOff x="0" y="0"/>
            <a:chExt cx="9020632" cy="459727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020556" cy="4597273"/>
            </a:xfrm>
            <a:custGeom>
              <a:avLst/>
              <a:gdLst/>
              <a:ahLst/>
              <a:cxnLst/>
              <a:rect r="r" b="b" t="t" l="l"/>
              <a:pathLst>
                <a:path h="4597273" w="9020556">
                  <a:moveTo>
                    <a:pt x="4191" y="0"/>
                  </a:moveTo>
                  <a:lnTo>
                    <a:pt x="9016365" y="0"/>
                  </a:lnTo>
                  <a:cubicBezTo>
                    <a:pt x="9018651" y="0"/>
                    <a:pt x="9020556" y="1905"/>
                    <a:pt x="9020556" y="4191"/>
                  </a:cubicBezTo>
                  <a:lnTo>
                    <a:pt x="9020556" y="4593082"/>
                  </a:lnTo>
                  <a:cubicBezTo>
                    <a:pt x="9020556" y="4595368"/>
                    <a:pt x="9018651" y="4597273"/>
                    <a:pt x="9016365" y="4597273"/>
                  </a:cubicBezTo>
                  <a:lnTo>
                    <a:pt x="4191" y="4597273"/>
                  </a:lnTo>
                  <a:cubicBezTo>
                    <a:pt x="1905" y="4597273"/>
                    <a:pt x="0" y="4595368"/>
                    <a:pt x="0" y="4593082"/>
                  </a:cubicBezTo>
                  <a:lnTo>
                    <a:pt x="0" y="4191"/>
                  </a:lnTo>
                  <a:cubicBezTo>
                    <a:pt x="0" y="1905"/>
                    <a:pt x="1905" y="0"/>
                    <a:pt x="4191" y="0"/>
                  </a:cubicBezTo>
                  <a:moveTo>
                    <a:pt x="4191" y="8509"/>
                  </a:moveTo>
                  <a:lnTo>
                    <a:pt x="4191" y="4191"/>
                  </a:lnTo>
                  <a:lnTo>
                    <a:pt x="8509" y="4191"/>
                  </a:lnTo>
                  <a:lnTo>
                    <a:pt x="8509" y="4593082"/>
                  </a:lnTo>
                  <a:lnTo>
                    <a:pt x="4191" y="4593082"/>
                  </a:lnTo>
                  <a:lnTo>
                    <a:pt x="4191" y="4588891"/>
                  </a:lnTo>
                  <a:lnTo>
                    <a:pt x="9016365" y="4588891"/>
                  </a:lnTo>
                  <a:lnTo>
                    <a:pt x="9016365" y="4593082"/>
                  </a:lnTo>
                  <a:lnTo>
                    <a:pt x="9012174" y="4593082"/>
                  </a:lnTo>
                  <a:lnTo>
                    <a:pt x="9012174" y="4191"/>
                  </a:lnTo>
                  <a:lnTo>
                    <a:pt x="9016365" y="4191"/>
                  </a:lnTo>
                  <a:lnTo>
                    <a:pt x="9016365" y="8509"/>
                  </a:lnTo>
                  <a:lnTo>
                    <a:pt x="4191" y="8509"/>
                  </a:lnTo>
                  <a:close/>
                </a:path>
              </a:pathLst>
            </a:custGeom>
            <a:solidFill>
              <a:srgbClr val="007F48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058133" y="2211610"/>
            <a:ext cx="1497597" cy="1497597"/>
            <a:chOff x="0" y="0"/>
            <a:chExt cx="1996796" cy="199679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96694" cy="1996694"/>
            </a:xfrm>
            <a:custGeom>
              <a:avLst/>
              <a:gdLst/>
              <a:ahLst/>
              <a:cxnLst/>
              <a:rect r="r" b="b" t="t" l="l"/>
              <a:pathLst>
                <a:path h="1996694" w="1996694">
                  <a:moveTo>
                    <a:pt x="0" y="998347"/>
                  </a:moveTo>
                  <a:cubicBezTo>
                    <a:pt x="0" y="447040"/>
                    <a:pt x="447040" y="0"/>
                    <a:pt x="998347" y="0"/>
                  </a:cubicBezTo>
                  <a:cubicBezTo>
                    <a:pt x="1549654" y="0"/>
                    <a:pt x="1996694" y="447040"/>
                    <a:pt x="1996694" y="998347"/>
                  </a:cubicBezTo>
                  <a:cubicBezTo>
                    <a:pt x="1996694" y="1549654"/>
                    <a:pt x="1549654" y="1996694"/>
                    <a:pt x="998347" y="1996694"/>
                  </a:cubicBezTo>
                  <a:cubicBezTo>
                    <a:pt x="447040" y="1996694"/>
                    <a:pt x="0" y="1549781"/>
                    <a:pt x="0" y="998347"/>
                  </a:cubicBezTo>
                  <a:close/>
                </a:path>
              </a:pathLst>
            </a:custGeom>
            <a:solidFill>
              <a:srgbClr val="007F48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3761606" y="2216410"/>
            <a:ext cx="1497597" cy="1497597"/>
            <a:chOff x="0" y="0"/>
            <a:chExt cx="1996796" cy="199679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96694" cy="1996694"/>
            </a:xfrm>
            <a:custGeom>
              <a:avLst/>
              <a:gdLst/>
              <a:ahLst/>
              <a:cxnLst/>
              <a:rect r="r" b="b" t="t" l="l"/>
              <a:pathLst>
                <a:path h="1996694" w="1996694">
                  <a:moveTo>
                    <a:pt x="0" y="998347"/>
                  </a:moveTo>
                  <a:cubicBezTo>
                    <a:pt x="0" y="447040"/>
                    <a:pt x="447040" y="0"/>
                    <a:pt x="998347" y="0"/>
                  </a:cubicBezTo>
                  <a:cubicBezTo>
                    <a:pt x="1549654" y="0"/>
                    <a:pt x="1996694" y="447040"/>
                    <a:pt x="1996694" y="998347"/>
                  </a:cubicBezTo>
                  <a:cubicBezTo>
                    <a:pt x="1996694" y="1549654"/>
                    <a:pt x="1549654" y="1996694"/>
                    <a:pt x="998347" y="1996694"/>
                  </a:cubicBezTo>
                  <a:cubicBezTo>
                    <a:pt x="447040" y="1996694"/>
                    <a:pt x="0" y="1549781"/>
                    <a:pt x="0" y="998347"/>
                  </a:cubicBezTo>
                  <a:close/>
                </a:path>
              </a:pathLst>
            </a:custGeom>
            <a:solidFill>
              <a:srgbClr val="007F48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028700" y="326088"/>
            <a:ext cx="5890780" cy="818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b="true" sz="5599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Rakamlarla </a:t>
            </a:r>
            <a:r>
              <a:rPr lang="en-US" b="true" sz="5599">
                <a:solidFill>
                  <a:srgbClr val="007E47"/>
                </a:solidFill>
                <a:latin typeface="Arimo Bold"/>
                <a:ea typeface="Arimo Bold"/>
                <a:cs typeface="Arimo Bold"/>
                <a:sym typeface="Arimo Bold"/>
              </a:rPr>
              <a:t>Alcas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300046" y="7337069"/>
            <a:ext cx="2559253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b="true" sz="5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630k</a:t>
            </a:r>
          </a:p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Yıld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630.000 Sevkiyatı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5829521" y="5666870"/>
            <a:ext cx="1500302" cy="1492796"/>
            <a:chOff x="0" y="0"/>
            <a:chExt cx="2000402" cy="199039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000377" cy="1990344"/>
            </a:xfrm>
            <a:custGeom>
              <a:avLst/>
              <a:gdLst/>
              <a:ahLst/>
              <a:cxnLst/>
              <a:rect r="r" b="b" t="t" l="l"/>
              <a:pathLst>
                <a:path h="1990344" w="2000377">
                  <a:moveTo>
                    <a:pt x="0" y="0"/>
                  </a:moveTo>
                  <a:lnTo>
                    <a:pt x="2000377" y="0"/>
                  </a:lnTo>
                  <a:lnTo>
                    <a:pt x="2000377" y="1990344"/>
                  </a:lnTo>
                  <a:lnTo>
                    <a:pt x="0" y="1990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1" b="-2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3568103" y="7337069"/>
            <a:ext cx="2559253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b="true" sz="5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70</a:t>
            </a:r>
          </a:p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Dü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nya genelinde 70 ülkeye tedarik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4097579" y="5666870"/>
            <a:ext cx="1500302" cy="1500302"/>
            <a:chOff x="0" y="0"/>
            <a:chExt cx="2000402" cy="200040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000377" cy="2000377"/>
            </a:xfrm>
            <a:custGeom>
              <a:avLst/>
              <a:gdLst/>
              <a:ahLst/>
              <a:cxnLst/>
              <a:rect r="r" b="b" t="t" l="l"/>
              <a:pathLst>
                <a:path h="2000377" w="2000377">
                  <a:moveTo>
                    <a:pt x="0" y="0"/>
                  </a:moveTo>
                  <a:lnTo>
                    <a:pt x="2000377" y="0"/>
                  </a:lnTo>
                  <a:lnTo>
                    <a:pt x="2000377" y="2000377"/>
                  </a:lnTo>
                  <a:lnTo>
                    <a:pt x="0" y="2000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-1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1596583" y="7337069"/>
            <a:ext cx="2559253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b="true" sz="5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38</a:t>
            </a:r>
          </a:p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Ü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retim Hattı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2126058" y="5666870"/>
            <a:ext cx="1500302" cy="1500302"/>
            <a:chOff x="0" y="0"/>
            <a:chExt cx="2000402" cy="200040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000377" cy="2000377"/>
            </a:xfrm>
            <a:custGeom>
              <a:avLst/>
              <a:gdLst/>
              <a:ahLst/>
              <a:cxnLst/>
              <a:rect r="r" b="b" t="t" l="l"/>
              <a:pathLst>
                <a:path h="2000377" w="2000377">
                  <a:moveTo>
                    <a:pt x="0" y="0"/>
                  </a:moveTo>
                  <a:lnTo>
                    <a:pt x="2000377" y="0"/>
                  </a:lnTo>
                  <a:lnTo>
                    <a:pt x="2000377" y="2000377"/>
                  </a:lnTo>
                  <a:lnTo>
                    <a:pt x="0" y="2000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1" b="-1"/>
              </a:stretch>
            </a:blip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7226656" y="7337069"/>
            <a:ext cx="2559253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b="true" sz="5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5k</a:t>
            </a:r>
          </a:p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5.000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Mutlu Müşteri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7756131" y="5666870"/>
            <a:ext cx="1500302" cy="1500302"/>
            <a:chOff x="0" y="0"/>
            <a:chExt cx="2000402" cy="200040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000377" cy="2000377"/>
            </a:xfrm>
            <a:custGeom>
              <a:avLst/>
              <a:gdLst/>
              <a:ahLst/>
              <a:cxnLst/>
              <a:rect r="r" b="b" t="t" l="l"/>
              <a:pathLst>
                <a:path h="2000377" w="2000377">
                  <a:moveTo>
                    <a:pt x="0" y="0"/>
                  </a:moveTo>
                  <a:lnTo>
                    <a:pt x="2000377" y="0"/>
                  </a:lnTo>
                  <a:lnTo>
                    <a:pt x="2000377" y="2000377"/>
                  </a:lnTo>
                  <a:lnTo>
                    <a:pt x="0" y="2000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1" b="-1"/>
              </a:stretch>
            </a:blip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1419139" y="3875341"/>
            <a:ext cx="2559253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b="true" sz="5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60</a:t>
            </a:r>
          </a:p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Yıl 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948615" y="2205123"/>
            <a:ext cx="1500302" cy="1492796"/>
            <a:chOff x="0" y="0"/>
            <a:chExt cx="2000402" cy="199039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000377" cy="1990344"/>
            </a:xfrm>
            <a:custGeom>
              <a:avLst/>
              <a:gdLst/>
              <a:ahLst/>
              <a:cxnLst/>
              <a:rect r="r" b="b" t="t" l="l"/>
              <a:pathLst>
                <a:path h="1990344" w="2000377">
                  <a:moveTo>
                    <a:pt x="0" y="0"/>
                  </a:moveTo>
                  <a:lnTo>
                    <a:pt x="2000377" y="0"/>
                  </a:lnTo>
                  <a:lnTo>
                    <a:pt x="2000377" y="1990344"/>
                  </a:lnTo>
                  <a:lnTo>
                    <a:pt x="0" y="1990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-1" b="-2"/>
              </a:stretch>
            </a:blip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5192897" y="3879085"/>
            <a:ext cx="2559253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b="true" sz="5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&gt;20</a:t>
            </a:r>
          </a:p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Milyonlar - Ciro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5722372" y="2201370"/>
            <a:ext cx="1500302" cy="1507836"/>
            <a:chOff x="0" y="0"/>
            <a:chExt cx="2000402" cy="201044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000377" cy="2010410"/>
            </a:xfrm>
            <a:custGeom>
              <a:avLst/>
              <a:gdLst/>
              <a:ahLst/>
              <a:cxnLst/>
              <a:rect r="r" b="b" t="t" l="l"/>
              <a:pathLst>
                <a:path h="2010410" w="2000377">
                  <a:moveTo>
                    <a:pt x="0" y="0"/>
                  </a:moveTo>
                  <a:lnTo>
                    <a:pt x="2000377" y="0"/>
                  </a:lnTo>
                  <a:lnTo>
                    <a:pt x="2000377" y="2010410"/>
                  </a:lnTo>
                  <a:lnTo>
                    <a:pt x="0" y="201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1" b="-1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-5400000">
            <a:off x="-319697" y="3149898"/>
            <a:ext cx="3459270" cy="405422"/>
            <a:chOff x="0" y="0"/>
            <a:chExt cx="4612361" cy="54056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612386" cy="540512"/>
            </a:xfrm>
            <a:custGeom>
              <a:avLst/>
              <a:gdLst/>
              <a:ahLst/>
              <a:cxnLst/>
              <a:rect r="r" b="b" t="t" l="l"/>
              <a:pathLst>
                <a:path h="540512" w="4612386">
                  <a:moveTo>
                    <a:pt x="0" y="0"/>
                  </a:moveTo>
                  <a:lnTo>
                    <a:pt x="4612386" y="0"/>
                  </a:lnTo>
                  <a:lnTo>
                    <a:pt x="4612386" y="540512"/>
                  </a:lnTo>
                  <a:lnTo>
                    <a:pt x="0" y="540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376661" r="0" b="-376670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-5400000">
            <a:off x="1778470" y="6964461"/>
            <a:ext cx="3459270" cy="405422"/>
            <a:chOff x="0" y="0"/>
            <a:chExt cx="4612361" cy="54056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4612386" cy="540512"/>
            </a:xfrm>
            <a:custGeom>
              <a:avLst/>
              <a:gdLst/>
              <a:ahLst/>
              <a:cxnLst/>
              <a:rect r="r" b="b" t="t" l="l"/>
              <a:pathLst>
                <a:path h="540512" w="4612386">
                  <a:moveTo>
                    <a:pt x="0" y="0"/>
                  </a:moveTo>
                  <a:lnTo>
                    <a:pt x="4612386" y="0"/>
                  </a:lnTo>
                  <a:lnTo>
                    <a:pt x="4612386" y="540512"/>
                  </a:lnTo>
                  <a:lnTo>
                    <a:pt x="0" y="540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376661" r="0" b="-37667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-5400000">
            <a:off x="9798368" y="6964461"/>
            <a:ext cx="3459270" cy="405422"/>
            <a:chOff x="0" y="0"/>
            <a:chExt cx="4612361" cy="540563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4612386" cy="540512"/>
            </a:xfrm>
            <a:custGeom>
              <a:avLst/>
              <a:gdLst/>
              <a:ahLst/>
              <a:cxnLst/>
              <a:rect r="r" b="b" t="t" l="l"/>
              <a:pathLst>
                <a:path h="540512" w="4612386">
                  <a:moveTo>
                    <a:pt x="0" y="0"/>
                  </a:moveTo>
                  <a:lnTo>
                    <a:pt x="4612386" y="0"/>
                  </a:lnTo>
                  <a:lnTo>
                    <a:pt x="4612386" y="540512"/>
                  </a:lnTo>
                  <a:lnTo>
                    <a:pt x="0" y="540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376661" r="0" b="-376670"/>
              </a:stretch>
            </a:blipFill>
          </p:spPr>
        </p:sp>
      </p:grpSp>
      <p:sp>
        <p:nvSpPr>
          <p:cNvPr name="TextBox 41" id="41"/>
          <p:cNvSpPr txBox="true"/>
          <p:nvPr/>
        </p:nvSpPr>
        <p:spPr>
          <a:xfrm rot="-5400000">
            <a:off x="-293804" y="3166868"/>
            <a:ext cx="3241510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b="true" sz="24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Ge</a:t>
            </a:r>
            <a:r>
              <a:rPr lang="en-US" b="true" sz="24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nel Bakış</a:t>
            </a:r>
          </a:p>
        </p:txBody>
      </p:sp>
      <p:sp>
        <p:nvSpPr>
          <p:cNvPr name="TextBox 42" id="42"/>
          <p:cNvSpPr txBox="true"/>
          <p:nvPr/>
        </p:nvSpPr>
        <p:spPr>
          <a:xfrm rot="-5400000">
            <a:off x="1794062" y="6973938"/>
            <a:ext cx="3241510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b="true" sz="24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Satış</a:t>
            </a:r>
          </a:p>
        </p:txBody>
      </p:sp>
      <p:sp>
        <p:nvSpPr>
          <p:cNvPr name="TextBox 43" id="43"/>
          <p:cNvSpPr txBox="true"/>
          <p:nvPr/>
        </p:nvSpPr>
        <p:spPr>
          <a:xfrm rot="-5400000">
            <a:off x="9829952" y="6973938"/>
            <a:ext cx="3241510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b="true" sz="24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Operasyon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3229425" y="3879085"/>
            <a:ext cx="2559253" cy="889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b="true" sz="5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FSC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9457382" y="3863864"/>
            <a:ext cx="2696404" cy="938660"/>
            <a:chOff x="0" y="0"/>
            <a:chExt cx="3595205" cy="1251547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-1524" y="-1524"/>
              <a:ext cx="3598291" cy="1254633"/>
            </a:xfrm>
            <a:custGeom>
              <a:avLst/>
              <a:gdLst/>
              <a:ahLst/>
              <a:cxnLst/>
              <a:rect r="r" b="b" t="t" l="l"/>
              <a:pathLst>
                <a:path h="1254633" w="3598291">
                  <a:moveTo>
                    <a:pt x="1524" y="0"/>
                  </a:moveTo>
                  <a:lnTo>
                    <a:pt x="3596767" y="0"/>
                  </a:lnTo>
                  <a:cubicBezTo>
                    <a:pt x="3597656" y="0"/>
                    <a:pt x="3598291" y="762"/>
                    <a:pt x="3598291" y="1524"/>
                  </a:cubicBezTo>
                  <a:lnTo>
                    <a:pt x="3598291" y="1253109"/>
                  </a:lnTo>
                  <a:cubicBezTo>
                    <a:pt x="3598291" y="1253998"/>
                    <a:pt x="3597529" y="1254633"/>
                    <a:pt x="3596767" y="1254633"/>
                  </a:cubicBezTo>
                  <a:lnTo>
                    <a:pt x="1524" y="1254633"/>
                  </a:lnTo>
                  <a:cubicBezTo>
                    <a:pt x="635" y="1254633"/>
                    <a:pt x="0" y="1253871"/>
                    <a:pt x="0" y="1253109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253109"/>
                  </a:lnTo>
                  <a:lnTo>
                    <a:pt x="1524" y="1253109"/>
                  </a:lnTo>
                  <a:lnTo>
                    <a:pt x="1524" y="1251585"/>
                  </a:lnTo>
                  <a:lnTo>
                    <a:pt x="3596767" y="1251585"/>
                  </a:lnTo>
                  <a:lnTo>
                    <a:pt x="3596767" y="1253109"/>
                  </a:lnTo>
                  <a:lnTo>
                    <a:pt x="3595243" y="1253109"/>
                  </a:lnTo>
                  <a:lnTo>
                    <a:pt x="3595243" y="1524"/>
                  </a:lnTo>
                  <a:lnTo>
                    <a:pt x="3596767" y="1524"/>
                  </a:lnTo>
                  <a:lnTo>
                    <a:pt x="3596767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19050"/>
              <a:ext cx="3595205" cy="1270597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6240"/>
                </a:lnSpc>
              </a:pPr>
              <a:r>
                <a:rPr lang="en-US" b="true" sz="52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BRC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-5400000">
            <a:off x="7727747" y="3149898"/>
            <a:ext cx="3459270" cy="405422"/>
            <a:chOff x="0" y="0"/>
            <a:chExt cx="4612361" cy="540563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4612386" cy="540512"/>
            </a:xfrm>
            <a:custGeom>
              <a:avLst/>
              <a:gdLst/>
              <a:ahLst/>
              <a:cxnLst/>
              <a:rect r="r" b="b" t="t" l="l"/>
              <a:pathLst>
                <a:path h="540512" w="4612386">
                  <a:moveTo>
                    <a:pt x="0" y="0"/>
                  </a:moveTo>
                  <a:lnTo>
                    <a:pt x="4612386" y="0"/>
                  </a:lnTo>
                  <a:lnTo>
                    <a:pt x="4612386" y="540512"/>
                  </a:lnTo>
                  <a:lnTo>
                    <a:pt x="0" y="540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376661" r="0" b="-376670"/>
              </a:stretch>
            </a:blipFill>
          </p:spPr>
        </p:sp>
      </p:grpSp>
      <p:sp>
        <p:nvSpPr>
          <p:cNvPr name="TextBox 50" id="50"/>
          <p:cNvSpPr txBox="true"/>
          <p:nvPr/>
        </p:nvSpPr>
        <p:spPr>
          <a:xfrm rot="-5400000">
            <a:off x="8121272" y="2804912"/>
            <a:ext cx="3241510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b="true" sz="24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Sürdürülebilirlik</a:t>
            </a:r>
          </a:p>
          <a:p>
            <a:pPr algn="ctr">
              <a:lnSpc>
                <a:spcPts val="2879"/>
              </a:lnSpc>
            </a:pPr>
          </a:p>
          <a:p>
            <a:pPr algn="ctr">
              <a:lnSpc>
                <a:spcPts val="2879"/>
              </a:lnSpc>
            </a:pPr>
          </a:p>
        </p:txBody>
      </p:sp>
      <p:sp>
        <p:nvSpPr>
          <p:cNvPr name="Freeform 51" id="51" descr="Ribbon outline"/>
          <p:cNvSpPr/>
          <p:nvPr/>
        </p:nvSpPr>
        <p:spPr>
          <a:xfrm flipH="false" flipV="false" rot="0">
            <a:off x="10297535" y="2453640"/>
            <a:ext cx="1032310" cy="1032310"/>
          </a:xfrm>
          <a:custGeom>
            <a:avLst/>
            <a:gdLst/>
            <a:ahLst/>
            <a:cxnLst/>
            <a:rect r="r" b="b" t="t" l="l"/>
            <a:pathLst>
              <a:path h="1032310" w="1032310">
                <a:moveTo>
                  <a:pt x="0" y="0"/>
                </a:moveTo>
                <a:lnTo>
                  <a:pt x="1032310" y="0"/>
                </a:lnTo>
                <a:lnTo>
                  <a:pt x="1032310" y="1032310"/>
                </a:lnTo>
                <a:lnTo>
                  <a:pt x="0" y="10323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 descr="Deciduous tree with solid fill"/>
          <p:cNvSpPr/>
          <p:nvPr/>
        </p:nvSpPr>
        <p:spPr>
          <a:xfrm flipH="false" flipV="false" rot="0">
            <a:off x="14017790" y="2456364"/>
            <a:ext cx="1032310" cy="1032310"/>
          </a:xfrm>
          <a:custGeom>
            <a:avLst/>
            <a:gdLst/>
            <a:ahLst/>
            <a:cxnLst/>
            <a:rect r="r" b="b" t="t" l="l"/>
            <a:pathLst>
              <a:path h="1032310" w="1032310">
                <a:moveTo>
                  <a:pt x="0" y="0"/>
                </a:moveTo>
                <a:lnTo>
                  <a:pt x="1032310" y="0"/>
                </a:lnTo>
                <a:lnTo>
                  <a:pt x="1032310" y="1032310"/>
                </a:lnTo>
                <a:lnTo>
                  <a:pt x="0" y="10323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5603345" y="9082345"/>
            <a:ext cx="2255954" cy="878645"/>
          </a:xfrm>
          <a:custGeom>
            <a:avLst/>
            <a:gdLst/>
            <a:ahLst/>
            <a:cxnLst/>
            <a:rect r="r" b="b" t="t" l="l"/>
            <a:pathLst>
              <a:path h="878645" w="2255954">
                <a:moveTo>
                  <a:pt x="0" y="0"/>
                </a:moveTo>
                <a:lnTo>
                  <a:pt x="2255954" y="0"/>
                </a:lnTo>
                <a:lnTo>
                  <a:pt x="2255954" y="878645"/>
                </a:lnTo>
                <a:lnTo>
                  <a:pt x="0" y="87864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-15539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30740" y="1074439"/>
            <a:ext cx="2948538" cy="2950995"/>
          </a:xfrm>
          <a:custGeom>
            <a:avLst/>
            <a:gdLst/>
            <a:ahLst/>
            <a:cxnLst/>
            <a:rect r="r" b="b" t="t" l="l"/>
            <a:pathLst>
              <a:path h="2950995" w="2948538">
                <a:moveTo>
                  <a:pt x="0" y="0"/>
                </a:moveTo>
                <a:lnTo>
                  <a:pt x="2948538" y="0"/>
                </a:lnTo>
                <a:lnTo>
                  <a:pt x="2948538" y="2950995"/>
                </a:lnTo>
                <a:lnTo>
                  <a:pt x="0" y="29509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932864" y="6985221"/>
            <a:ext cx="4422271" cy="1722379"/>
          </a:xfrm>
          <a:custGeom>
            <a:avLst/>
            <a:gdLst/>
            <a:ahLst/>
            <a:cxnLst/>
            <a:rect r="r" b="b" t="t" l="l"/>
            <a:pathLst>
              <a:path h="1722379" w="4422271">
                <a:moveTo>
                  <a:pt x="0" y="0"/>
                </a:moveTo>
                <a:lnTo>
                  <a:pt x="4422272" y="0"/>
                </a:lnTo>
                <a:lnTo>
                  <a:pt x="4422272" y="1722380"/>
                </a:lnTo>
                <a:lnTo>
                  <a:pt x="0" y="1722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5539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62000" y="6166452"/>
            <a:ext cx="6363999" cy="818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b="true" sz="55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Türkiye Temsilcisi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34160" y="9440232"/>
            <a:ext cx="16419679" cy="369104"/>
            <a:chOff x="0" y="0"/>
            <a:chExt cx="21892906" cy="4921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9715" cy="439582"/>
            </a:xfrm>
            <a:custGeom>
              <a:avLst/>
              <a:gdLst/>
              <a:ahLst/>
              <a:cxnLst/>
              <a:rect r="r" b="b" t="t" l="l"/>
              <a:pathLst>
                <a:path h="439582" w="299715">
                  <a:moveTo>
                    <a:pt x="0" y="0"/>
                  </a:moveTo>
                  <a:lnTo>
                    <a:pt x="299715" y="0"/>
                  </a:lnTo>
                  <a:lnTo>
                    <a:pt x="299715" y="439582"/>
                  </a:lnTo>
                  <a:lnTo>
                    <a:pt x="0" y="439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665973" y="0"/>
              <a:ext cx="320495" cy="439582"/>
            </a:xfrm>
            <a:custGeom>
              <a:avLst/>
              <a:gdLst/>
              <a:ahLst/>
              <a:cxnLst/>
              <a:rect r="r" b="b" t="t" l="l"/>
              <a:pathLst>
                <a:path h="439582" w="320495">
                  <a:moveTo>
                    <a:pt x="0" y="0"/>
                  </a:moveTo>
                  <a:lnTo>
                    <a:pt x="320495" y="0"/>
                  </a:lnTo>
                  <a:lnTo>
                    <a:pt x="320495" y="439582"/>
                  </a:lnTo>
                  <a:lnTo>
                    <a:pt x="0" y="439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7323728" y="0"/>
              <a:ext cx="492138" cy="492138"/>
            </a:xfrm>
            <a:custGeom>
              <a:avLst/>
              <a:gdLst/>
              <a:ahLst/>
              <a:cxnLst/>
              <a:rect r="r" b="b" t="t" l="l"/>
              <a:pathLst>
                <a:path h="492138" w="492138">
                  <a:moveTo>
                    <a:pt x="0" y="0"/>
                  </a:moveTo>
                  <a:lnTo>
                    <a:pt x="492139" y="0"/>
                  </a:lnTo>
                  <a:lnTo>
                    <a:pt x="492139" y="492138"/>
                  </a:lnTo>
                  <a:lnTo>
                    <a:pt x="0" y="492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558578" y="-9525"/>
              <a:ext cx="11846392" cy="4491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95"/>
                </a:lnSpc>
                <a:spcBef>
                  <a:spcPct val="0"/>
                </a:spcBef>
              </a:pPr>
              <a:r>
                <a:rPr lang="en-US" b="true" sz="2163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Göksu Evleri, Üst Çamlık Cad. No:73 (B215B) 34815 Beykoz/İstanbul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8039382" y="-9525"/>
              <a:ext cx="3853524" cy="4491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95"/>
                </a:lnSpc>
                <a:spcBef>
                  <a:spcPct val="0"/>
                </a:spcBef>
              </a:pPr>
              <a:r>
                <a:rPr lang="en-US" b="true" sz="2163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www.milkomak.com.tr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3000651" y="-9525"/>
              <a:ext cx="4062075" cy="4491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95"/>
                </a:lnSpc>
                <a:spcBef>
                  <a:spcPct val="0"/>
                </a:spcBef>
              </a:pPr>
              <a:r>
                <a:rPr lang="en-US" b="true" sz="2163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+90 216 668 08 80 (pbx)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DAHBIwQZJKM</dc:identifier>
  <dcterms:modified xsi:type="dcterms:W3CDTF">2011-08-01T06:04:30Z</dcterms:modified>
  <cp:revision>1</cp:revision>
  <dc:title>Alcas_Company presentation TR</dc:title>
</cp:coreProperties>
</file>