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9"/>
  </p:notesMasterIdLst>
  <p:sldIdLst>
    <p:sldId id="256" r:id="rId3"/>
    <p:sldId id="257" r:id="rId4"/>
    <p:sldId id="258" r:id="rId5"/>
    <p:sldId id="259" r:id="rId6"/>
    <p:sldId id="260" r:id="rId7"/>
    <p:sldId id="261" r:id="rId8"/>
  </p:sldIdLst>
  <p:sldSz cx="9144000" cy="5143500" type="screen16x9"/>
  <p:notesSz cx="6858000" cy="9144000"/>
  <p:embeddedFontLst>
    <p:embeddedFont>
      <p:font typeface="Outfit"/>
      <p:regular r:id="rId10"/>
      <p:bold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37">
          <p15:clr>
            <a:srgbClr val="747775"/>
          </p15:clr>
        </p15:guide>
        <p15:guide id="2" orient="horz" pos="713" userDrawn="1">
          <p15:clr>
            <a:srgbClr val="747775"/>
          </p15:clr>
        </p15:guide>
        <p15:guide id="3" pos="5556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50" autoAdjust="0"/>
    <p:restoredTop sz="93932" autoAdjust="0"/>
  </p:normalViewPr>
  <p:slideViewPr>
    <p:cSldViewPr snapToGrid="0">
      <p:cViewPr varScale="1">
        <p:scale>
          <a:sx n="99" d="100"/>
          <a:sy n="99" d="100"/>
        </p:scale>
        <p:origin x="378" y="84"/>
      </p:cViewPr>
      <p:guideLst>
        <p:guide pos="737"/>
        <p:guide orient="horz" pos="713"/>
        <p:guide pos="55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a651ad44e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35a651ad44e_1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35a651ad44e_1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a651ad44e_1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35a651ad44e_1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a651ad44e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35a651ad44e_1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35a651ad44e_1_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5a651ad44e_1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5a651ad44e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5a651ad44e_1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35a651ad44e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>
  <p:cSld name="Solo titolo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449692" y="1714500"/>
            <a:ext cx="3263382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90390" y="446337"/>
            <a:ext cx="3050362" cy="425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 descr="Home Page - ALCAS - contenitori per gelateria e pasticceria artigiana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3238" y="1372010"/>
            <a:ext cx="2397259" cy="2399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 e immagine">
  <p:cSld name="Titolo e sottotitolo e immag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15" descr="Home Page - ALCAS - contenitori per gelateria e pasticceria artigianal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33139" y="280408"/>
            <a:ext cx="574416" cy="57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sottotitolo e immagine">
  <p:cSld name="1_Titolo e sottotitolo e immagin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/>
          <p:nvPr/>
        </p:nvSpPr>
        <p:spPr>
          <a:xfrm>
            <a:off x="686943" y="4813834"/>
            <a:ext cx="651956" cy="171265"/>
          </a:xfrm>
          <a:prstGeom prst="rect">
            <a:avLst/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6"/>
          <p:cNvSpPr txBox="1">
            <a:spLocks noGrp="1"/>
          </p:cNvSpPr>
          <p:nvPr>
            <p:ph type="ctrTitle"/>
          </p:nvPr>
        </p:nvSpPr>
        <p:spPr>
          <a:xfrm>
            <a:off x="4722101" y="843665"/>
            <a:ext cx="3360420" cy="176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4722101" y="2678398"/>
            <a:ext cx="3357725" cy="159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16"/>
          <p:cNvSpPr>
            <a:spLocks noGrp="1"/>
          </p:cNvSpPr>
          <p:nvPr>
            <p:ph type="pic" idx="2"/>
          </p:nvPr>
        </p:nvSpPr>
        <p:spPr>
          <a:xfrm>
            <a:off x="997159" y="861028"/>
            <a:ext cx="3273899" cy="341003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69" name="Google Shape;69;p16"/>
          <p:cNvSpPr txBox="1"/>
          <p:nvPr/>
        </p:nvSpPr>
        <p:spPr>
          <a:xfrm>
            <a:off x="686943" y="4790212"/>
            <a:ext cx="1593056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07.02.25</a:t>
            </a:r>
            <a:endParaRPr sz="1100"/>
          </a:p>
        </p:txBody>
      </p:sp>
      <p:pic>
        <p:nvPicPr>
          <p:cNvPr id="70" name="Google Shape;70;p16" descr="Home Page - ALCAS - contenitori per gelateria e pasticceria artigianal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8684" y="267001"/>
            <a:ext cx="631273" cy="631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1">
  <p:cSld name="Contenuto 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/>
          <p:nvPr/>
        </p:nvSpPr>
        <p:spPr>
          <a:xfrm>
            <a:off x="686943" y="582930"/>
            <a:ext cx="7770114" cy="3977640"/>
          </a:xfrm>
          <a:prstGeom prst="rect">
            <a:avLst/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1212449" y="746569"/>
            <a:ext cx="6719104" cy="807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1212449" y="1692796"/>
            <a:ext cx="6719103" cy="265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e immagine ">
  <p:cSld name="Contenuto e immagine 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/>
          <p:nvPr/>
        </p:nvSpPr>
        <p:spPr>
          <a:xfrm>
            <a:off x="686943" y="582930"/>
            <a:ext cx="4586623" cy="3977640"/>
          </a:xfrm>
          <a:prstGeom prst="rect">
            <a:avLst/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endParaRPr sz="3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1062703" y="659756"/>
            <a:ext cx="4033055" cy="191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1063229" y="2682675"/>
            <a:ext cx="3094976" cy="1675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 1">
  <p:cSld name="Due contenuti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/>
          <p:nvPr/>
        </p:nvSpPr>
        <p:spPr>
          <a:xfrm>
            <a:off x="686943" y="582930"/>
            <a:ext cx="7770114" cy="397764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952018" y="668438"/>
            <a:ext cx="7239965" cy="86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1050405" y="1692796"/>
            <a:ext cx="3047033" cy="265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2"/>
          </p:nvPr>
        </p:nvSpPr>
        <p:spPr>
          <a:xfrm>
            <a:off x="4941233" y="1692796"/>
            <a:ext cx="3152363" cy="2656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 2">
  <p:cSld name="Due contenuti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/>
          <p:nvPr/>
        </p:nvSpPr>
        <p:spPr>
          <a:xfrm>
            <a:off x="685800" y="582930"/>
            <a:ext cx="7771257" cy="3977640"/>
          </a:xfrm>
          <a:prstGeom prst="rect">
            <a:avLst/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819271" y="582930"/>
            <a:ext cx="7505458" cy="962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1085272" y="1695985"/>
            <a:ext cx="2456810" cy="274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2"/>
          </p:nvPr>
        </p:nvSpPr>
        <p:spPr>
          <a:xfrm>
            <a:off x="3863051" y="1695985"/>
            <a:ext cx="4195677" cy="2740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">
  <p:cSld name="Titolo e sottotitolo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/>
          <p:nvPr/>
        </p:nvSpPr>
        <p:spPr>
          <a:xfrm>
            <a:off x="686943" y="582930"/>
            <a:ext cx="7770114" cy="3977640"/>
          </a:xfrm>
          <a:prstGeom prst="rect">
            <a:avLst/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1"/>
          <p:cNvSpPr txBox="1">
            <a:spLocks noGrp="1"/>
          </p:cNvSpPr>
          <p:nvPr>
            <p:ph type="ctrTitle"/>
          </p:nvPr>
        </p:nvSpPr>
        <p:spPr>
          <a:xfrm>
            <a:off x="4545956" y="850740"/>
            <a:ext cx="3602621" cy="146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>
            <a:off x="4545956" y="2563703"/>
            <a:ext cx="3602621" cy="172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0" name="Google Shape;110;p21"/>
          <p:cNvSpPr>
            <a:spLocks noGrp="1"/>
          </p:cNvSpPr>
          <p:nvPr>
            <p:ph type="pic" idx="2"/>
          </p:nvPr>
        </p:nvSpPr>
        <p:spPr>
          <a:xfrm>
            <a:off x="981422" y="859979"/>
            <a:ext cx="329184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la e contenuto">
  <p:cSld name="Tabella e contenuto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 rotWithShape="1">
          <a:blip r:embed="rId2">
            <a:alphaModFix amt="44000"/>
          </a:blip>
          <a:srcRect/>
          <a:stretch/>
        </p:blipFill>
        <p:spPr>
          <a:xfrm rot="10800000">
            <a:off x="0" y="0"/>
            <a:ext cx="914161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628650" y="199664"/>
            <a:ext cx="7791932" cy="1068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628650" y="1334494"/>
            <a:ext cx="2618049" cy="322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20572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 3" type="twoObj">
  <p:cSld name="TWO_OBJECT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/>
          <p:nvPr/>
        </p:nvSpPr>
        <p:spPr>
          <a:xfrm>
            <a:off x="685800" y="582930"/>
            <a:ext cx="7771257" cy="3977640"/>
          </a:xfrm>
          <a:prstGeom prst="rect">
            <a:avLst/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804803" y="685800"/>
            <a:ext cx="7534396" cy="860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1067765" y="1716461"/>
            <a:ext cx="4036671" cy="2606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2"/>
          </p:nvPr>
        </p:nvSpPr>
        <p:spPr>
          <a:xfrm>
            <a:off x="5588842" y="1716461"/>
            <a:ext cx="2331720" cy="2606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34275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la">
  <p:cSld name="Tabella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4"/>
          <p:cNvPicPr preferRelativeResize="0"/>
          <p:nvPr/>
        </p:nvPicPr>
        <p:blipFill rotWithShape="1">
          <a:blip r:embed="rId2">
            <a:alphaModFix amt="44000"/>
          </a:blip>
          <a:srcRect/>
          <a:stretch/>
        </p:blipFill>
        <p:spPr>
          <a:xfrm rot="10800000">
            <a:off x="0" y="0"/>
            <a:ext cx="914161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628650" y="100222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3">
  <p:cSld name="Contenuto 3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5"/>
          <p:cNvSpPr/>
          <p:nvPr/>
        </p:nvSpPr>
        <p:spPr>
          <a:xfrm>
            <a:off x="2849526" y="0"/>
            <a:ext cx="3444949" cy="5143500"/>
          </a:xfrm>
          <a:prstGeom prst="rect">
            <a:avLst/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107531" y="69448"/>
            <a:ext cx="2928938" cy="227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3107531" y="3003241"/>
            <a:ext cx="292893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ctrTitle"/>
          </p:nvPr>
        </p:nvSpPr>
        <p:spPr>
          <a:xfrm>
            <a:off x="528066" y="667365"/>
            <a:ext cx="7492181" cy="269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  <a:defRPr sz="4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ubTitle" idx="1"/>
          </p:nvPr>
        </p:nvSpPr>
        <p:spPr>
          <a:xfrm>
            <a:off x="528066" y="3366319"/>
            <a:ext cx="5243832" cy="9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jp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Relationship Id="rId14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6.sv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ctrTitle"/>
          </p:nvPr>
        </p:nvSpPr>
        <p:spPr>
          <a:xfrm>
            <a:off x="1181886" y="2571750"/>
            <a:ext cx="4554000" cy="5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3380" b="1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BE UNIQUE &amp; GREEN</a:t>
            </a:r>
            <a:endParaRPr sz="3380" b="1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52" name="Google Shape;152;p27" title="LOGO ALCAS + PAYOFF@2x-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8400"/>
            <a:ext cx="1979280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 title="IMPRONTA@2x-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0018" y="-1388172"/>
            <a:ext cx="6700298" cy="81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9;p30">
            <a:extLst>
              <a:ext uri="{FF2B5EF4-FFF2-40B4-BE49-F238E27FC236}">
                <a16:creationId xmlns:a16="http://schemas.microsoft.com/office/drawing/2014/main" id="{106DF899-17AF-779F-3B63-1B4E8DE25AA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7026" y="4350210"/>
            <a:ext cx="9676625" cy="43732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8"/>
          <p:cNvSpPr txBox="1"/>
          <p:nvPr/>
        </p:nvSpPr>
        <p:spPr>
          <a:xfrm>
            <a:off x="429800" y="412026"/>
            <a:ext cx="33603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" sz="2800" b="1" i="0" u="none" strike="noStrike" cap="none" dirty="0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About us</a:t>
            </a:r>
            <a:endParaRPr sz="2800" b="1" dirty="0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0" name="Google Shape;160;p28"/>
          <p:cNvSpPr txBox="1"/>
          <p:nvPr/>
        </p:nvSpPr>
        <p:spPr>
          <a:xfrm>
            <a:off x="1538737" y="1120643"/>
            <a:ext cx="31356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We have been operating in the </a:t>
            </a:r>
            <a:r>
              <a:rPr lang="it" sz="9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ice-cream and patissery industry</a:t>
            </a: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r>
              <a:rPr lang="it" sz="9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for over 60 years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; we have witnessed the market evolution</a:t>
            </a: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and we 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anticipated and incorporated the changing conditions of the outside world and the resulting needs of our stakeholders, ice-cream and pastry makers.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61" name="Google Shape;16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925" y="1120643"/>
            <a:ext cx="750069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8"/>
          <p:cNvSpPr txBox="1"/>
          <p:nvPr/>
        </p:nvSpPr>
        <p:spPr>
          <a:xfrm>
            <a:off x="1580872" y="2076909"/>
            <a:ext cx="3135600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Our production units have evolved through the years, adapting to the ever-changing and challenging conditions. At first, </a:t>
            </a:r>
            <a:r>
              <a:rPr lang="it" sz="900" b="1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the focus was plastic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: a hygienic, ductile and aesthetically flexible material. </a:t>
            </a: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Since the early 2000s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, </a:t>
            </a:r>
            <a:r>
              <a:rPr lang="it" sz="90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Alcas production 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increased </a:t>
            </a:r>
            <a:r>
              <a:rPr lang="it" sz="900" b="1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the </a:t>
            </a:r>
            <a:r>
              <a:rPr lang="it" sz="900" b="1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attention towards </a:t>
            </a:r>
            <a:r>
              <a:rPr lang="it" sz="900" b="1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environmental and sustainability themes.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3" name="Google Shape;163;p28"/>
          <p:cNvSpPr txBox="1"/>
          <p:nvPr/>
        </p:nvSpPr>
        <p:spPr>
          <a:xfrm>
            <a:off x="1538725" y="3279729"/>
            <a:ext cx="31356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In 2023,  celebrating </a:t>
            </a:r>
            <a:r>
              <a:rPr lang="it" sz="900" b="1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60 years from the company foundation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, we launched a new project, sign of the industrial conversion which enriched our product range with new products in a new material: the production of </a:t>
            </a:r>
            <a:r>
              <a:rPr lang="it" sz="900" b="1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paper products. </a:t>
            </a:r>
            <a:endParaRPr sz="1100" b="1" dirty="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4" name="Google Shape;164;p28"/>
          <p:cNvSpPr txBox="1"/>
          <p:nvPr/>
        </p:nvSpPr>
        <p:spPr>
          <a:xfrm>
            <a:off x="4919049" y="1120629"/>
            <a:ext cx="353915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The company’s strategy has always stood on 3 main pillars:</a:t>
            </a:r>
            <a:endParaRPr dirty="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65" name="Google Shape;165;p28"/>
          <p:cNvSpPr txBox="1"/>
          <p:nvPr/>
        </p:nvSpPr>
        <p:spPr>
          <a:xfrm>
            <a:off x="543925" y="4344050"/>
            <a:ext cx="764520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i="0" u="none" strike="noStrike" cap="none" dirty="0">
                <a:solidFill>
                  <a:schemeClr val="bg1"/>
                </a:solidFill>
                <a:latin typeface="Outfit"/>
                <a:ea typeface="Outfit"/>
                <a:cs typeface="Outfit"/>
                <a:sym typeface="Outfit"/>
              </a:rPr>
              <a:t>One of </a:t>
            </a:r>
            <a:r>
              <a:rPr lang="it" sz="1200" i="0" u="none" strike="noStrike" cap="none">
                <a:solidFill>
                  <a:schemeClr val="bg1"/>
                </a:solidFill>
                <a:latin typeface="Outfit"/>
                <a:ea typeface="Outfit"/>
                <a:cs typeface="Outfit"/>
                <a:sym typeface="Outfit"/>
              </a:rPr>
              <a:t>Alcas’s strengths</a:t>
            </a:r>
            <a:r>
              <a:rPr lang="it" sz="1200" i="0" u="none" strike="noStrike" cap="none" dirty="0">
                <a:solidFill>
                  <a:schemeClr val="bg1"/>
                </a:solidFill>
                <a:latin typeface="Outfit"/>
                <a:ea typeface="Outfit"/>
                <a:cs typeface="Outfit"/>
                <a:sym typeface="Outfit"/>
              </a:rPr>
              <a:t>: a </a:t>
            </a:r>
            <a:r>
              <a:rPr lang="it" sz="1200" b="1" i="0" u="none" strike="noStrike" cap="none" dirty="0">
                <a:solidFill>
                  <a:schemeClr val="bg1"/>
                </a:solidFill>
                <a:latin typeface="Outfit"/>
                <a:ea typeface="Outfit"/>
                <a:cs typeface="Outfit"/>
                <a:sym typeface="Outfit"/>
              </a:rPr>
              <a:t>well-renowned brand </a:t>
            </a:r>
            <a:r>
              <a:rPr lang="it" sz="1200" i="0" u="none" strike="noStrike" cap="none" dirty="0">
                <a:solidFill>
                  <a:schemeClr val="bg1"/>
                </a:solidFill>
                <a:latin typeface="Outfit"/>
                <a:ea typeface="Outfit"/>
                <a:cs typeface="Outfit"/>
                <a:sym typeface="Outfit"/>
              </a:rPr>
              <a:t>among customers from all over the world</a:t>
            </a:r>
            <a:r>
              <a:rPr lang="it" sz="1200" b="1" i="0" u="none" strike="noStrike" cap="none" dirty="0">
                <a:solidFill>
                  <a:schemeClr val="bg1"/>
                </a:solidFill>
                <a:latin typeface="Outfit"/>
                <a:ea typeface="Outfit"/>
                <a:cs typeface="Outfit"/>
                <a:sym typeface="Outfit"/>
              </a:rPr>
              <a:t>, present in the market for over 60 years</a:t>
            </a:r>
            <a:r>
              <a:rPr lang="it" sz="1200" i="0" u="none" strike="noStrike" cap="none" dirty="0">
                <a:solidFill>
                  <a:schemeClr val="bg1"/>
                </a:solidFill>
                <a:latin typeface="Outfit"/>
                <a:ea typeface="Outfit"/>
                <a:cs typeface="Outfit"/>
                <a:sym typeface="Outfit"/>
              </a:rPr>
              <a:t>, as a symbol of quality and reliability. </a:t>
            </a:r>
            <a:endParaRPr dirty="0">
              <a:solidFill>
                <a:schemeClr val="bg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66" name="Google Shape;166;p28" title="LOGO PAP@2x-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924" y="3286250"/>
            <a:ext cx="750075" cy="74894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8"/>
          <p:cNvSpPr txBox="1"/>
          <p:nvPr/>
        </p:nvSpPr>
        <p:spPr>
          <a:xfrm>
            <a:off x="4919050" y="2187570"/>
            <a:ext cx="129480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Innovation</a:t>
            </a:r>
            <a:endParaRPr sz="1200" dirty="0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lvl="0"/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A hallmark which has always characterized Alcas and allowed the company to be one of the main players in the market. </a:t>
            </a:r>
            <a:endParaRPr dirty="0"/>
          </a:p>
        </p:txBody>
      </p:sp>
      <p:sp>
        <p:nvSpPr>
          <p:cNvPr id="168" name="Google Shape;168;p28"/>
          <p:cNvSpPr txBox="1"/>
          <p:nvPr/>
        </p:nvSpPr>
        <p:spPr>
          <a:xfrm>
            <a:off x="6213975" y="2187570"/>
            <a:ext cx="12948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 b="1" dirty="0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Design</a:t>
            </a:r>
            <a:endParaRPr sz="900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 sz="900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Great importance to the product aesthetics, aiming to enhance the art and fantasy of ice-cream producers and pastry chefs;</a:t>
            </a:r>
            <a:endParaRPr dirty="0"/>
          </a:p>
        </p:txBody>
      </p:sp>
      <p:sp>
        <p:nvSpPr>
          <p:cNvPr id="169" name="Google Shape;169;p28"/>
          <p:cNvSpPr txBox="1"/>
          <p:nvPr/>
        </p:nvSpPr>
        <p:spPr>
          <a:xfrm>
            <a:off x="7508901" y="2187570"/>
            <a:ext cx="1294800" cy="161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 b="1" dirty="0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Quality</a:t>
            </a:r>
            <a:endParaRPr sz="900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Improvement of the quality standards in order to provide a product compliant with the most advanced regulations regarding hygiene and food safety. </a:t>
            </a:r>
            <a:endParaRPr dirty="0"/>
          </a:p>
        </p:txBody>
      </p:sp>
      <p:pic>
        <p:nvPicPr>
          <p:cNvPr id="170" name="Google Shape;170;p28" title="qualità@2x-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8650" y="1737870"/>
            <a:ext cx="449700" cy="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 title="design@2x-8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1000" y="1737870"/>
            <a:ext cx="449700" cy="44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 title="innovazione@2x-8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3350" y="1737870"/>
            <a:ext cx="449700" cy="4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/>
        </p:nvSpPr>
        <p:spPr>
          <a:xfrm>
            <a:off x="429799" y="3560150"/>
            <a:ext cx="741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it" b="1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1963</a:t>
            </a:r>
            <a:endParaRPr b="1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29800" y="3827070"/>
            <a:ext cx="13458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Aldemaro Casebasse </a:t>
            </a:r>
            <a:r>
              <a:rPr lang="it" sz="900" b="1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founded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the company. 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79" name="Google Shape;179;p29"/>
          <p:cNvSpPr txBox="1"/>
          <p:nvPr/>
        </p:nvSpPr>
        <p:spPr>
          <a:xfrm>
            <a:off x="1835420" y="3827070"/>
            <a:ext cx="13458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Introduction of </a:t>
            </a:r>
            <a:r>
              <a:rPr lang="it" sz="900" b="1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thermoforming production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: a highly innovative technology for the time. 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0" name="Google Shape;180;p29"/>
          <p:cNvSpPr txBox="1"/>
          <p:nvPr/>
        </p:nvSpPr>
        <p:spPr>
          <a:xfrm>
            <a:off x="3241040" y="3827070"/>
            <a:ext cx="13458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/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Over </a:t>
            </a:r>
            <a:r>
              <a:rPr lang="it" sz="900" b="1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7.800 square meter warehouse 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to guarantee a fast and </a:t>
            </a:r>
            <a:r>
              <a:rPr lang="it" sz="900" i="0" u="none" strike="noStrike" cap="none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efficient handling service of our 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products. 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1" name="Google Shape;181;p29"/>
          <p:cNvSpPr txBox="1"/>
          <p:nvPr/>
        </p:nvSpPr>
        <p:spPr>
          <a:xfrm>
            <a:off x="4646660" y="3827070"/>
            <a:ext cx="13458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Opening of </a:t>
            </a:r>
            <a:r>
              <a:rPr lang="it" sz="900" b="1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a branch company in Fort Lauderdale (Florida)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to expand the business in the US market. 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2" name="Google Shape;182;p29"/>
          <p:cNvSpPr txBox="1"/>
          <p:nvPr/>
        </p:nvSpPr>
        <p:spPr>
          <a:xfrm>
            <a:off x="6052280" y="3827070"/>
            <a:ext cx="13458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Introdu</a:t>
            </a: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ction of </a:t>
            </a:r>
            <a:r>
              <a:rPr lang="it" sz="9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EU directive</a:t>
            </a: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r>
              <a:rPr lang="it" sz="900" b="1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«SUP»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 which led us to a transition towards alternative materials than plastic. 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83" name="Google Shape;183;p29"/>
          <p:cNvSpPr txBox="1"/>
          <p:nvPr/>
        </p:nvSpPr>
        <p:spPr>
          <a:xfrm>
            <a:off x="7457899" y="3827070"/>
            <a:ext cx="13458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Introduction of </a:t>
            </a:r>
            <a:r>
              <a:rPr lang="it" sz="900" b="1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paper product range</a:t>
            </a:r>
            <a:r>
              <a:rPr lang="it" sz="900" i="0" u="none" strike="noStrike" cap="none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, thanks to new machinery for ice cream cups and spoons. 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84" name="Google Shape;184;p29" descr="Alcas S.p.A - Oggi si chiude l'edizione 2025 del Sigep. Andiamo via con la  gioia di aver incontrato tanti operatori del settore interessati ai nostri  nuovi progetti. Segno che il processo d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7417" y="1468439"/>
            <a:ext cx="1246584" cy="160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 descr="Taxes on single-use plastics | OEC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1792" y="1468875"/>
            <a:ext cx="1246584" cy="160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651" y="2551696"/>
            <a:ext cx="682865" cy="45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9" descr="Square Medoro 24x24 cm (9.45&quot;x9.45&quot;) - Alcas USA Sho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9926" y="1469283"/>
            <a:ext cx="1246584" cy="16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 descr="5,964 Vertical Warehouse Stock Photos - Free &amp; Royalty-Free Stock Photos  from Dreamstim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20138" y="1468439"/>
            <a:ext cx="1247400" cy="160734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/>
        </p:nvSpPr>
        <p:spPr>
          <a:xfrm>
            <a:off x="429800" y="412026"/>
            <a:ext cx="33603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" sz="2800" b="1" dirty="0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Our story</a:t>
            </a:r>
            <a:endParaRPr sz="2800" b="1" dirty="0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0" name="Google Shape;190;p29"/>
          <p:cNvSpPr txBox="1"/>
          <p:nvPr/>
        </p:nvSpPr>
        <p:spPr>
          <a:xfrm>
            <a:off x="1835424" y="3560150"/>
            <a:ext cx="741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it" b="1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1995</a:t>
            </a:r>
            <a:endParaRPr b="1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1" name="Google Shape;191;p29"/>
          <p:cNvSpPr txBox="1"/>
          <p:nvPr/>
        </p:nvSpPr>
        <p:spPr>
          <a:xfrm>
            <a:off x="3241036" y="3560150"/>
            <a:ext cx="741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it" b="1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2012</a:t>
            </a:r>
            <a:endParaRPr b="1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2" name="Google Shape;192;p29"/>
          <p:cNvSpPr txBox="1"/>
          <p:nvPr/>
        </p:nvSpPr>
        <p:spPr>
          <a:xfrm>
            <a:off x="4646661" y="3560150"/>
            <a:ext cx="741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it" b="1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2015</a:t>
            </a:r>
            <a:endParaRPr b="1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3" name="Google Shape;193;p29"/>
          <p:cNvSpPr txBox="1"/>
          <p:nvPr/>
        </p:nvSpPr>
        <p:spPr>
          <a:xfrm>
            <a:off x="6052286" y="3560150"/>
            <a:ext cx="741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it" b="1" dirty="0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2021</a:t>
            </a:r>
            <a:endParaRPr b="1" dirty="0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94" name="Google Shape;194;p29"/>
          <p:cNvSpPr txBox="1"/>
          <p:nvPr/>
        </p:nvSpPr>
        <p:spPr>
          <a:xfrm>
            <a:off x="7457911" y="3560150"/>
            <a:ext cx="7410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it" b="1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2023</a:t>
            </a:r>
            <a:endParaRPr b="1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cxnSp>
        <p:nvCxnSpPr>
          <p:cNvPr id="195" name="Google Shape;195;p29"/>
          <p:cNvCxnSpPr/>
          <p:nvPr/>
        </p:nvCxnSpPr>
        <p:spPr>
          <a:xfrm rot="10800000">
            <a:off x="431000" y="1399420"/>
            <a:ext cx="0" cy="3291600"/>
          </a:xfrm>
          <a:prstGeom prst="straightConnector1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9"/>
          <p:cNvCxnSpPr/>
          <p:nvPr/>
        </p:nvCxnSpPr>
        <p:spPr>
          <a:xfrm rot="10800000">
            <a:off x="1835421" y="1399420"/>
            <a:ext cx="0" cy="3291600"/>
          </a:xfrm>
          <a:prstGeom prst="straightConnector1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9"/>
          <p:cNvCxnSpPr/>
          <p:nvPr/>
        </p:nvCxnSpPr>
        <p:spPr>
          <a:xfrm rot="10800000">
            <a:off x="3241032" y="1399420"/>
            <a:ext cx="0" cy="3291600"/>
          </a:xfrm>
          <a:prstGeom prst="straightConnector1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" name="Google Shape;198;p29"/>
          <p:cNvCxnSpPr/>
          <p:nvPr/>
        </p:nvCxnSpPr>
        <p:spPr>
          <a:xfrm rot="10800000">
            <a:off x="4646654" y="1399420"/>
            <a:ext cx="0" cy="3291600"/>
          </a:xfrm>
          <a:prstGeom prst="straightConnector1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Google Shape;199;p29"/>
          <p:cNvCxnSpPr/>
          <p:nvPr/>
        </p:nvCxnSpPr>
        <p:spPr>
          <a:xfrm rot="10800000">
            <a:off x="6052277" y="1399420"/>
            <a:ext cx="0" cy="3291600"/>
          </a:xfrm>
          <a:prstGeom prst="straightConnector1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29"/>
          <p:cNvCxnSpPr/>
          <p:nvPr/>
        </p:nvCxnSpPr>
        <p:spPr>
          <a:xfrm rot="10800000">
            <a:off x="7457900" y="1399420"/>
            <a:ext cx="0" cy="3291600"/>
          </a:xfrm>
          <a:prstGeom prst="straightConnector1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1" name="Google Shape;201;p29" title="_MG_4720.jpg"/>
          <p:cNvPicPr preferRelativeResize="0"/>
          <p:nvPr/>
        </p:nvPicPr>
        <p:blipFill rotWithShape="1">
          <a:blip r:embed="rId8">
            <a:alphaModFix/>
          </a:blip>
          <a:srcRect l="24117" r="24117"/>
          <a:stretch/>
        </p:blipFill>
        <p:spPr>
          <a:xfrm>
            <a:off x="1914349" y="1475417"/>
            <a:ext cx="1247400" cy="160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 title="HERO-IMAGE-HOME-PAGE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7150" y="1468867"/>
            <a:ext cx="1246576" cy="160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950" y="3467525"/>
            <a:ext cx="1902600" cy="11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875" y="3467525"/>
            <a:ext cx="1902600" cy="11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5750" y="3467525"/>
            <a:ext cx="1902600" cy="142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975" y="3467525"/>
            <a:ext cx="1902600" cy="1134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30"/>
          <p:cNvCxnSpPr/>
          <p:nvPr/>
        </p:nvCxnSpPr>
        <p:spPr>
          <a:xfrm>
            <a:off x="7755350" y="1696150"/>
            <a:ext cx="0" cy="1782300"/>
          </a:xfrm>
          <a:prstGeom prst="straightConnector1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13" name="Google Shape;213;p30"/>
          <p:cNvGrpSpPr/>
          <p:nvPr/>
        </p:nvGrpSpPr>
        <p:grpSpPr>
          <a:xfrm>
            <a:off x="5462929" y="1695987"/>
            <a:ext cx="315214" cy="1782463"/>
            <a:chOff x="3334641" y="1695987"/>
            <a:chExt cx="315214" cy="1782463"/>
          </a:xfrm>
        </p:grpSpPr>
        <p:cxnSp>
          <p:nvCxnSpPr>
            <p:cNvPr id="214" name="Google Shape;214;p30"/>
            <p:cNvCxnSpPr/>
            <p:nvPr/>
          </p:nvCxnSpPr>
          <p:spPr>
            <a:xfrm>
              <a:off x="3334642" y="1695987"/>
              <a:ext cx="179700" cy="0"/>
            </a:xfrm>
            <a:prstGeom prst="straightConnector1">
              <a:avLst/>
            </a:prstGeom>
            <a:noFill/>
            <a:ln w="9525" cap="flat" cmpd="sng">
              <a:solidFill>
                <a:srgbClr val="007E4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30"/>
            <p:cNvCxnSpPr/>
            <p:nvPr/>
          </p:nvCxnSpPr>
          <p:spPr>
            <a:xfrm>
              <a:off x="3508313" y="1696150"/>
              <a:ext cx="0" cy="1782300"/>
            </a:xfrm>
            <a:prstGeom prst="straightConnector1">
              <a:avLst/>
            </a:prstGeom>
            <a:noFill/>
            <a:ln w="9525" cap="flat" cmpd="sng">
              <a:solidFill>
                <a:srgbClr val="007E4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30"/>
            <p:cNvCxnSpPr/>
            <p:nvPr/>
          </p:nvCxnSpPr>
          <p:spPr>
            <a:xfrm>
              <a:off x="3334641" y="2876750"/>
              <a:ext cx="173100" cy="0"/>
            </a:xfrm>
            <a:prstGeom prst="straightConnector1">
              <a:avLst/>
            </a:prstGeom>
            <a:noFill/>
            <a:ln w="9525" cap="flat" cmpd="sng">
              <a:solidFill>
                <a:srgbClr val="007E4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30"/>
            <p:cNvCxnSpPr/>
            <p:nvPr/>
          </p:nvCxnSpPr>
          <p:spPr>
            <a:xfrm rot="10800000">
              <a:off x="3513055" y="2333688"/>
              <a:ext cx="136800" cy="0"/>
            </a:xfrm>
            <a:prstGeom prst="straightConnector1">
              <a:avLst/>
            </a:prstGeom>
            <a:noFill/>
            <a:ln w="9525" cap="flat" cmpd="sng">
              <a:solidFill>
                <a:srgbClr val="007E4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8" name="Google Shape;218;p30" descr="VASCHETTA YETIGEL MISURA S CC 500 CON COPERCHIO – Alcas spa"/>
          <p:cNvPicPr preferRelativeResize="0"/>
          <p:nvPr/>
        </p:nvPicPr>
        <p:blipFill rotWithShape="1">
          <a:blip r:embed="rId4">
            <a:alphaModFix/>
          </a:blip>
          <a:srcRect l="17552" t="13519" r="35099" b="17434"/>
          <a:stretch/>
        </p:blipFill>
        <p:spPr>
          <a:xfrm>
            <a:off x="5097714" y="2333688"/>
            <a:ext cx="1096950" cy="799825"/>
          </a:xfrm>
          <a:prstGeom prst="rect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9" name="Google Shape;219;p30"/>
          <p:cNvSpPr txBox="1"/>
          <p:nvPr/>
        </p:nvSpPr>
        <p:spPr>
          <a:xfrm>
            <a:off x="431000" y="3548425"/>
            <a:ext cx="1902600" cy="92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20 production lines.</a:t>
            </a:r>
          </a:p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Supply silos and 3 raw material transport lines.</a:t>
            </a:r>
          </a:p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Packaging and mixing system for spoons.</a:t>
            </a:r>
            <a:endParaRPr sz="1100" dirty="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127000" marR="0" lvl="0" indent="-1206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Drying system for PLA.</a:t>
            </a:r>
            <a:endParaRPr sz="1100" dirty="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20" name="Google Shape;220;p30"/>
          <p:cNvSpPr txBox="1"/>
          <p:nvPr/>
        </p:nvSpPr>
        <p:spPr>
          <a:xfrm>
            <a:off x="2585050" y="3548425"/>
            <a:ext cx="1814400" cy="700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7 thermoforming machines.</a:t>
            </a:r>
            <a:endParaRPr sz="900" dirty="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127000" marR="0" lvl="0" indent="-1206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2 robot lines.</a:t>
            </a:r>
            <a:endParaRPr sz="1100" dirty="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127000" marR="0" lvl="0" indent="-1206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Offset printing system.</a:t>
            </a:r>
            <a:endParaRPr sz="1100" dirty="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127000" marR="0" lvl="0" indent="-1206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Waste grinding system.</a:t>
            </a:r>
            <a:endParaRPr sz="1100" dirty="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4695139" y="3548425"/>
            <a:ext cx="1902600" cy="7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Suppliers of the major ice-cream chains in Italy and abroad. </a:t>
            </a:r>
            <a:endParaRPr sz="1100" dirty="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127000" marR="0" lvl="0" indent="-1206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More than 10 millions pieces produced in a year. </a:t>
            </a:r>
            <a:endParaRPr sz="1100" dirty="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6804043" y="3548420"/>
            <a:ext cx="1902600" cy="1115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11 machines for  internal production of paper cups.</a:t>
            </a:r>
            <a:endParaRPr sz="1100" dirty="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127000" marR="0" lvl="0" indent="-1206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1 production line of customizable paper spoons. </a:t>
            </a:r>
            <a:endParaRPr sz="1100" dirty="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127000" marR="0" lvl="0" indent="-1206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Use of FSC certified  paper only.</a:t>
            </a:r>
          </a:p>
          <a:p>
            <a:pPr marL="127000" marR="0" lvl="0" indent="-12065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Outfit"/>
              <a:buChar char="•"/>
            </a:pPr>
            <a:r>
              <a:rPr lang="it" sz="900" dirty="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Production capability of more than 290 mln </a:t>
            </a:r>
            <a:r>
              <a:rPr lang="it" sz="900">
                <a:solidFill>
                  <a:schemeClr val="lt1"/>
                </a:solidFill>
                <a:latin typeface="Outfit"/>
                <a:ea typeface="Outfit"/>
                <a:cs typeface="Outfit"/>
                <a:sym typeface="Outfit"/>
              </a:rPr>
              <a:t>ice-cream cups.</a:t>
            </a:r>
            <a:endParaRPr sz="1100" dirty="0">
              <a:solidFill>
                <a:schemeClr val="lt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223" name="Google Shape;223;p30"/>
          <p:cNvGrpSpPr/>
          <p:nvPr/>
        </p:nvGrpSpPr>
        <p:grpSpPr>
          <a:xfrm>
            <a:off x="7163750" y="1028050"/>
            <a:ext cx="1183200" cy="855000"/>
            <a:chOff x="7264925" y="1220400"/>
            <a:chExt cx="1183200" cy="855000"/>
          </a:xfrm>
        </p:grpSpPr>
        <p:sp>
          <p:nvSpPr>
            <p:cNvPr id="224" name="Google Shape;224;p30"/>
            <p:cNvSpPr/>
            <p:nvPr/>
          </p:nvSpPr>
          <p:spPr>
            <a:xfrm>
              <a:off x="7264925" y="1220400"/>
              <a:ext cx="1183200" cy="855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07E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5" name="Google Shape;225;p30" descr="Personalizzato - ALCAS - contenitori per gelateria e pasticceria artigianal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338037" y="1306076"/>
              <a:ext cx="1036977" cy="6980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6" name="Google Shape;226;p30"/>
          <p:cNvGrpSpPr/>
          <p:nvPr/>
        </p:nvGrpSpPr>
        <p:grpSpPr>
          <a:xfrm>
            <a:off x="6963200" y="2011863"/>
            <a:ext cx="1584300" cy="753900"/>
            <a:chOff x="7064375" y="2105800"/>
            <a:chExt cx="1584300" cy="753900"/>
          </a:xfrm>
        </p:grpSpPr>
        <p:sp>
          <p:nvSpPr>
            <p:cNvPr id="227" name="Google Shape;227;p30"/>
            <p:cNvSpPr/>
            <p:nvPr/>
          </p:nvSpPr>
          <p:spPr>
            <a:xfrm>
              <a:off x="7064375" y="2105800"/>
              <a:ext cx="1584300" cy="7539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07E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8" name="Google Shape;228;p30" descr="Personalizzato - ALCAS - contenitori per gelateria e pasticceria artigianal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42887" y="2170776"/>
              <a:ext cx="1427275" cy="638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9" name="Google Shape;229;p30"/>
          <p:cNvGrpSpPr/>
          <p:nvPr/>
        </p:nvGrpSpPr>
        <p:grpSpPr>
          <a:xfrm>
            <a:off x="7262150" y="2894575"/>
            <a:ext cx="986400" cy="449700"/>
            <a:chOff x="7363325" y="2894575"/>
            <a:chExt cx="986400" cy="449700"/>
          </a:xfrm>
        </p:grpSpPr>
        <p:sp>
          <p:nvSpPr>
            <p:cNvPr id="230" name="Google Shape;230;p30"/>
            <p:cNvSpPr/>
            <p:nvPr/>
          </p:nvSpPr>
          <p:spPr>
            <a:xfrm>
              <a:off x="7363325" y="2894575"/>
              <a:ext cx="986400" cy="4497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007E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1" name="Google Shape;231;p30" descr="Prodotti &amp; Innovazione Archivi - ALCAS - contenitori per gelateria e  pasticceria artigianal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90119" y="2929743"/>
              <a:ext cx="932812" cy="3793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2" name="Google Shape;232;p30" descr="50 Pz Vaschetta per Gelato in Polistirolo Espanso YETI S 350cc ALCAS"/>
          <p:cNvPicPr preferRelativeResize="0"/>
          <p:nvPr/>
        </p:nvPicPr>
        <p:blipFill rotWithShape="1">
          <a:blip r:embed="rId8">
            <a:alphaModFix/>
          </a:blip>
          <a:srcRect t="6454"/>
          <a:stretch/>
        </p:blipFill>
        <p:spPr>
          <a:xfrm>
            <a:off x="5097713" y="1306088"/>
            <a:ext cx="1096950" cy="799825"/>
          </a:xfrm>
          <a:prstGeom prst="rect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3" name="Google Shape;233;p30" descr="Coppa Charme – Alcas spa"/>
          <p:cNvPicPr preferRelativeResize="0"/>
          <p:nvPr/>
        </p:nvPicPr>
        <p:blipFill rotWithShape="1">
          <a:blip r:embed="rId9">
            <a:alphaModFix/>
          </a:blip>
          <a:srcRect l="31976" r="3189"/>
          <a:stretch/>
        </p:blipFill>
        <p:spPr>
          <a:xfrm>
            <a:off x="1535567" y="1956675"/>
            <a:ext cx="782198" cy="754026"/>
          </a:xfrm>
          <a:prstGeom prst="rect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4" name="Google Shape;234;p30" descr="Forme e Contenitori – Alcas spa"/>
          <p:cNvPicPr preferRelativeResize="0"/>
          <p:nvPr/>
        </p:nvPicPr>
        <p:blipFill rotWithShape="1">
          <a:blip r:embed="rId10">
            <a:alphaModFix/>
          </a:blip>
          <a:srcRect l="37110"/>
          <a:stretch/>
        </p:blipFill>
        <p:spPr>
          <a:xfrm>
            <a:off x="438155" y="1307325"/>
            <a:ext cx="782200" cy="777325"/>
          </a:xfrm>
          <a:prstGeom prst="rect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30" descr="Medoro Quadrati – Alcas spa"/>
          <p:cNvPicPr preferRelativeResize="0"/>
          <p:nvPr/>
        </p:nvPicPr>
        <p:blipFill rotWithShape="1">
          <a:blip r:embed="rId11">
            <a:alphaModFix/>
          </a:blip>
          <a:srcRect l="32551" r="4559"/>
          <a:stretch/>
        </p:blipFill>
        <p:spPr>
          <a:xfrm>
            <a:off x="2547450" y="1306763"/>
            <a:ext cx="782200" cy="775150"/>
          </a:xfrm>
          <a:prstGeom prst="rect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30" descr="Vassoi oro – Alcas spa"/>
          <p:cNvPicPr preferRelativeResize="0"/>
          <p:nvPr/>
        </p:nvPicPr>
        <p:blipFill rotWithShape="1">
          <a:blip r:embed="rId12">
            <a:alphaModFix/>
          </a:blip>
          <a:srcRect l="16621" r="20489"/>
          <a:stretch/>
        </p:blipFill>
        <p:spPr>
          <a:xfrm>
            <a:off x="3654575" y="1945025"/>
            <a:ext cx="782200" cy="777325"/>
          </a:xfrm>
          <a:prstGeom prst="rect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7" name="Google Shape;237;p30"/>
          <p:cNvSpPr txBox="1"/>
          <p:nvPr/>
        </p:nvSpPr>
        <p:spPr>
          <a:xfrm>
            <a:off x="429800" y="412026"/>
            <a:ext cx="33603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" sz="2800" b="1" dirty="0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Our products</a:t>
            </a:r>
            <a:endParaRPr sz="2800" b="1" dirty="0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38" name="Google Shape;238;p30" title="Pavlova-lactose-free-3-montaggio_02.jp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8155" y="2449225"/>
            <a:ext cx="782199" cy="855049"/>
          </a:xfrm>
          <a:prstGeom prst="rect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39" name="Google Shape;239;p30"/>
          <p:cNvCxnSpPr>
            <a:stCxn id="234" idx="3"/>
          </p:cNvCxnSpPr>
          <p:nvPr/>
        </p:nvCxnSpPr>
        <p:spPr>
          <a:xfrm>
            <a:off x="1220354" y="1695987"/>
            <a:ext cx="179700" cy="0"/>
          </a:xfrm>
          <a:prstGeom prst="straightConnector1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30"/>
          <p:cNvCxnSpPr/>
          <p:nvPr/>
        </p:nvCxnSpPr>
        <p:spPr>
          <a:xfrm>
            <a:off x="1394025" y="1696150"/>
            <a:ext cx="0" cy="1782300"/>
          </a:xfrm>
          <a:prstGeom prst="straightConnector1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30"/>
          <p:cNvCxnSpPr/>
          <p:nvPr/>
        </p:nvCxnSpPr>
        <p:spPr>
          <a:xfrm>
            <a:off x="1220354" y="2876750"/>
            <a:ext cx="173100" cy="0"/>
          </a:xfrm>
          <a:prstGeom prst="straightConnector1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30"/>
          <p:cNvCxnSpPr>
            <a:stCxn id="233" idx="1"/>
          </p:cNvCxnSpPr>
          <p:nvPr/>
        </p:nvCxnSpPr>
        <p:spPr>
          <a:xfrm rot="10800000">
            <a:off x="1398767" y="2333688"/>
            <a:ext cx="136800" cy="0"/>
          </a:xfrm>
          <a:prstGeom prst="straightConnector1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3" name="Google Shape;243;p30" title="maredoro-022006260.jpg"/>
          <p:cNvPicPr preferRelativeResize="0"/>
          <p:nvPr/>
        </p:nvPicPr>
        <p:blipFill rotWithShape="1">
          <a:blip r:embed="rId14">
            <a:alphaModFix/>
          </a:blip>
          <a:srcRect l="17401" r="17401"/>
          <a:stretch/>
        </p:blipFill>
        <p:spPr>
          <a:xfrm>
            <a:off x="2547450" y="2526950"/>
            <a:ext cx="782198" cy="777325"/>
          </a:xfrm>
          <a:prstGeom prst="rect">
            <a:avLst/>
          </a:prstGeom>
          <a:noFill/>
          <a:ln w="9525" cap="flat" cmpd="sng">
            <a:solidFill>
              <a:srgbClr val="007E47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44" name="Google Shape;244;p30"/>
          <p:cNvGrpSpPr/>
          <p:nvPr/>
        </p:nvGrpSpPr>
        <p:grpSpPr>
          <a:xfrm>
            <a:off x="3334641" y="1695987"/>
            <a:ext cx="315214" cy="1782463"/>
            <a:chOff x="3334641" y="1695987"/>
            <a:chExt cx="315214" cy="1782463"/>
          </a:xfrm>
        </p:grpSpPr>
        <p:cxnSp>
          <p:nvCxnSpPr>
            <p:cNvPr id="245" name="Google Shape;245;p30"/>
            <p:cNvCxnSpPr/>
            <p:nvPr/>
          </p:nvCxnSpPr>
          <p:spPr>
            <a:xfrm>
              <a:off x="3334642" y="1695987"/>
              <a:ext cx="179700" cy="0"/>
            </a:xfrm>
            <a:prstGeom prst="straightConnector1">
              <a:avLst/>
            </a:prstGeom>
            <a:noFill/>
            <a:ln w="9525" cap="flat" cmpd="sng">
              <a:solidFill>
                <a:srgbClr val="007E4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30"/>
            <p:cNvCxnSpPr/>
            <p:nvPr/>
          </p:nvCxnSpPr>
          <p:spPr>
            <a:xfrm>
              <a:off x="3508313" y="1696150"/>
              <a:ext cx="0" cy="1782300"/>
            </a:xfrm>
            <a:prstGeom prst="straightConnector1">
              <a:avLst/>
            </a:prstGeom>
            <a:noFill/>
            <a:ln w="9525" cap="flat" cmpd="sng">
              <a:solidFill>
                <a:srgbClr val="007E4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30"/>
            <p:cNvCxnSpPr/>
            <p:nvPr/>
          </p:nvCxnSpPr>
          <p:spPr>
            <a:xfrm>
              <a:off x="3334641" y="2876750"/>
              <a:ext cx="173100" cy="0"/>
            </a:xfrm>
            <a:prstGeom prst="straightConnector1">
              <a:avLst/>
            </a:prstGeom>
            <a:noFill/>
            <a:ln w="9525" cap="flat" cmpd="sng">
              <a:solidFill>
                <a:srgbClr val="007E4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30"/>
            <p:cNvCxnSpPr/>
            <p:nvPr/>
          </p:nvCxnSpPr>
          <p:spPr>
            <a:xfrm rot="10800000">
              <a:off x="3513055" y="2333688"/>
              <a:ext cx="136800" cy="0"/>
            </a:xfrm>
            <a:prstGeom prst="straightConnector1">
              <a:avLst/>
            </a:prstGeom>
            <a:noFill/>
            <a:ln w="9525" cap="flat" cmpd="sng">
              <a:solidFill>
                <a:srgbClr val="007E4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1"/>
          <p:cNvSpPr txBox="1"/>
          <p:nvPr/>
        </p:nvSpPr>
        <p:spPr>
          <a:xfrm>
            <a:off x="429801" y="1164656"/>
            <a:ext cx="2933400" cy="1710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127000" lvl="0" indent="-120650" algn="just">
              <a:buClr>
                <a:schemeClr val="dk1"/>
              </a:buClr>
              <a:buSzPts val="900"/>
              <a:buFont typeface="Arial"/>
              <a:buChar char="•"/>
            </a:pPr>
            <a:r>
              <a:rPr lang="it" sz="105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Alcas S.p.A has developed its commercial structure over time: </a:t>
            </a:r>
            <a:r>
              <a:rPr lang="en-US" sz="105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1</a:t>
            </a:r>
            <a:r>
              <a:rPr lang="en-US" sz="1050" dirty="0">
                <a:solidFill>
                  <a:schemeClr val="dk1"/>
                </a:solidFill>
                <a:latin typeface="Outfit"/>
              </a:rPr>
              <a:t> sales manager, 4 area managers within the Italian market and 3 area managers for the international market</a:t>
            </a:r>
            <a:r>
              <a:rPr lang="it" sz="1050" dirty="0">
                <a:solidFill>
                  <a:schemeClr val="dk1"/>
                </a:solidFill>
                <a:latin typeface="Outfit"/>
                <a:sym typeface="Outfit"/>
              </a:rPr>
              <a:t>, together with 6 </a:t>
            </a:r>
            <a:r>
              <a:rPr lang="it" sz="105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inside sales resources:  3 for Italy and 3 for foreign countries. </a:t>
            </a:r>
          </a:p>
          <a:p>
            <a:pPr marL="6350" lvl="0" algn="just">
              <a:buClr>
                <a:schemeClr val="dk1"/>
              </a:buClr>
              <a:buSzPts val="900"/>
            </a:pPr>
            <a:endParaRPr sz="1050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127000" marR="0" lvl="0" indent="-120650" algn="just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it" sz="105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This internal structure is reinforced by a national sales network, present all over Italy with around </a:t>
            </a:r>
            <a:r>
              <a:rPr lang="it" sz="105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80 agents</a:t>
            </a:r>
            <a:r>
              <a:rPr lang="it" sz="105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.</a:t>
            </a:r>
            <a:endParaRPr sz="1050" dirty="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429800" y="412026"/>
            <a:ext cx="33603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" sz="2800" b="1" dirty="0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Our market</a:t>
            </a:r>
            <a:endParaRPr sz="2800" b="1" dirty="0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grpSp>
        <p:nvGrpSpPr>
          <p:cNvPr id="255" name="Google Shape;255;p31"/>
          <p:cNvGrpSpPr/>
          <p:nvPr/>
        </p:nvGrpSpPr>
        <p:grpSpPr>
          <a:xfrm>
            <a:off x="1452718" y="806958"/>
            <a:ext cx="7182191" cy="3878258"/>
            <a:chOff x="1465971" y="940750"/>
            <a:chExt cx="6934625" cy="3744576"/>
          </a:xfrm>
        </p:grpSpPr>
        <p:pic>
          <p:nvPicPr>
            <p:cNvPr id="256" name="Google Shape;256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65971" y="940750"/>
              <a:ext cx="5640824" cy="3744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31"/>
            <p:cNvSpPr txBox="1"/>
            <p:nvPr/>
          </p:nvSpPr>
          <p:spPr>
            <a:xfrm>
              <a:off x="3021221" y="3831225"/>
              <a:ext cx="2020280" cy="849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just" rtl="0"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" sz="1600" b="1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NATIONAL MARKET</a:t>
              </a:r>
              <a:endParaRPr sz="1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marL="0" marR="0" lvl="0" indent="0" algn="just" rtl="0"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" sz="1200" b="1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80 agents</a:t>
              </a:r>
              <a:endParaRPr sz="12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marL="0" marR="0" lvl="0" indent="0" algn="just" rtl="0"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" sz="900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More than 5.000 customers</a:t>
              </a:r>
              <a:endParaRPr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marL="0" marR="0" lvl="0" indent="0" algn="just" rtl="0"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" sz="900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Around 400 wholesalers</a:t>
              </a:r>
              <a:endParaRPr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58" name="Google Shape;258;p31"/>
            <p:cNvSpPr txBox="1"/>
            <p:nvPr/>
          </p:nvSpPr>
          <p:spPr>
            <a:xfrm>
              <a:off x="4930621" y="3038925"/>
              <a:ext cx="3025451" cy="690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just" rtl="0"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" sz="1600" b="1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INTERNATIONAL MARKET</a:t>
              </a:r>
              <a:endParaRPr sz="1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marL="0" marR="0" lvl="0" indent="0" algn="just" rtl="0"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" sz="1200" b="1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225 distributors</a:t>
              </a:r>
              <a:endParaRPr sz="12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marL="0" marR="0" lvl="0" indent="0" algn="just" rtl="0"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" sz="900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Over 70 countries</a:t>
              </a:r>
              <a:endParaRPr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  <p:sp>
          <p:nvSpPr>
            <p:cNvPr id="259" name="Google Shape;259;p31"/>
            <p:cNvSpPr txBox="1"/>
            <p:nvPr/>
          </p:nvSpPr>
          <p:spPr>
            <a:xfrm>
              <a:off x="6769496" y="2099650"/>
              <a:ext cx="1631100" cy="690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just" rtl="0"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" sz="1600" b="1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ALCAS USA</a:t>
              </a:r>
              <a:endParaRPr sz="1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marL="0" marR="0" lvl="0" indent="0" algn="just" rtl="0"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" sz="1200" b="1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10 year presence</a:t>
              </a:r>
              <a:endParaRPr sz="12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marL="0" marR="0" lvl="0" indent="0" algn="just" rtl="0">
                <a:spcBef>
                  <a:spcPts val="200"/>
                </a:spcBef>
                <a:spcAft>
                  <a:spcPts val="0"/>
                </a:spcAft>
                <a:buNone/>
              </a:pPr>
              <a:r>
                <a:rPr lang="it" sz="900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More than  1.000 customers </a:t>
              </a:r>
              <a:endParaRPr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6E9F964-5FF4-B8F8-D637-B55595B65384}"/>
              </a:ext>
            </a:extLst>
          </p:cNvPr>
          <p:cNvSpPr/>
          <p:nvPr/>
        </p:nvSpPr>
        <p:spPr>
          <a:xfrm>
            <a:off x="5810038" y="2999175"/>
            <a:ext cx="3379561" cy="1720800"/>
          </a:xfrm>
          <a:prstGeom prst="rect">
            <a:avLst/>
          </a:prstGeom>
          <a:noFill/>
          <a:ln w="3175">
            <a:solidFill>
              <a:srgbClr val="007F4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2B1EA1-1238-86CF-C7A6-C0AF50F793A0}"/>
              </a:ext>
            </a:extLst>
          </p:cNvPr>
          <p:cNvSpPr/>
          <p:nvPr/>
        </p:nvSpPr>
        <p:spPr>
          <a:xfrm>
            <a:off x="1797943" y="2999175"/>
            <a:ext cx="3379561" cy="1720800"/>
          </a:xfrm>
          <a:prstGeom prst="rect">
            <a:avLst/>
          </a:prstGeom>
          <a:noFill/>
          <a:ln w="3175">
            <a:solidFill>
              <a:srgbClr val="007F4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E24837-951D-3B13-4B14-5817ACF1140D}"/>
              </a:ext>
            </a:extLst>
          </p:cNvPr>
          <p:cNvSpPr/>
          <p:nvPr/>
        </p:nvSpPr>
        <p:spPr>
          <a:xfrm>
            <a:off x="4767600" y="1091890"/>
            <a:ext cx="3379561" cy="1720800"/>
          </a:xfrm>
          <a:prstGeom prst="rect">
            <a:avLst/>
          </a:prstGeom>
          <a:noFill/>
          <a:ln w="3175">
            <a:solidFill>
              <a:srgbClr val="007F4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EF8F8D8-903B-3FD7-B411-893C2C413CA6}"/>
              </a:ext>
            </a:extLst>
          </p:cNvPr>
          <p:cNvSpPr/>
          <p:nvPr/>
        </p:nvSpPr>
        <p:spPr>
          <a:xfrm>
            <a:off x="748305" y="1091890"/>
            <a:ext cx="3379561" cy="1720800"/>
          </a:xfrm>
          <a:prstGeom prst="rect">
            <a:avLst/>
          </a:prstGeom>
          <a:noFill/>
          <a:ln w="3175">
            <a:solidFill>
              <a:srgbClr val="007F4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67225A-0CCD-CE4B-D427-77F1E397A842}"/>
              </a:ext>
            </a:extLst>
          </p:cNvPr>
          <p:cNvSpPr/>
          <p:nvPr/>
        </p:nvSpPr>
        <p:spPr>
          <a:xfrm>
            <a:off x="4978802" y="1386212"/>
            <a:ext cx="748800" cy="748800"/>
          </a:xfrm>
          <a:prstGeom prst="ellipse">
            <a:avLst/>
          </a:prstGeom>
          <a:solidFill>
            <a:srgbClr val="007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9C5DCB1-8C32-7D26-B619-7F85722A3772}"/>
              </a:ext>
            </a:extLst>
          </p:cNvPr>
          <p:cNvSpPr/>
          <p:nvPr/>
        </p:nvSpPr>
        <p:spPr>
          <a:xfrm>
            <a:off x="6830538" y="1388612"/>
            <a:ext cx="748800" cy="748800"/>
          </a:xfrm>
          <a:prstGeom prst="ellipse">
            <a:avLst/>
          </a:prstGeom>
          <a:solidFill>
            <a:srgbClr val="007F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4" name="Google Shape;264;p32"/>
          <p:cNvSpPr txBox="1"/>
          <p:nvPr/>
        </p:nvSpPr>
        <p:spPr>
          <a:xfrm>
            <a:off x="429800" y="412026"/>
            <a:ext cx="33603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it" sz="2800" b="1" dirty="0">
                <a:solidFill>
                  <a:srgbClr val="007E47"/>
                </a:solidFill>
                <a:latin typeface="Outfit"/>
                <a:ea typeface="Outfit"/>
                <a:cs typeface="Outfit"/>
                <a:sym typeface="Outfit"/>
              </a:rPr>
              <a:t>Alcas numbers</a:t>
            </a:r>
            <a:endParaRPr sz="2800" b="1" dirty="0">
              <a:solidFill>
                <a:srgbClr val="007E47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266" name="Google Shape;266;p32"/>
          <p:cNvSpPr txBox="1"/>
          <p:nvPr/>
        </p:nvSpPr>
        <p:spPr>
          <a:xfrm>
            <a:off x="7565474" y="3941330"/>
            <a:ext cx="1348200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630k</a:t>
            </a:r>
            <a:endParaRPr sz="2600" b="1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C</a:t>
            </a: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artons shipped in 1 year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67" name="Google Shape;2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4499" y="3113843"/>
            <a:ext cx="750151" cy="746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5E33BC-8201-F59A-7277-1145C1D2D96E}"/>
              </a:ext>
            </a:extLst>
          </p:cNvPr>
          <p:cNvGrpSpPr/>
          <p:nvPr/>
        </p:nvGrpSpPr>
        <p:grpSpPr>
          <a:xfrm>
            <a:off x="1699499" y="3113843"/>
            <a:ext cx="1348200" cy="1573815"/>
            <a:chOff x="1339499" y="3113843"/>
            <a:chExt cx="1348200" cy="1573815"/>
          </a:xfrm>
        </p:grpSpPr>
        <p:sp>
          <p:nvSpPr>
            <p:cNvPr id="269" name="Google Shape;269;p32"/>
            <p:cNvSpPr txBox="1"/>
            <p:nvPr/>
          </p:nvSpPr>
          <p:spPr>
            <a:xfrm>
              <a:off x="1339499" y="3941330"/>
              <a:ext cx="1348200" cy="746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600" b="1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70</a:t>
              </a:r>
              <a:endParaRPr sz="2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900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Countries </a:t>
              </a:r>
              <a:r>
                <a:rPr lang="it-IT" sz="900" dirty="0" err="1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supplied</a:t>
              </a:r>
              <a:r>
                <a:rPr lang="it-IT" sz="900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 </a:t>
              </a:r>
              <a:r>
                <a:rPr lang="it-IT" sz="900" dirty="0" err="1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worldwide</a:t>
              </a:r>
              <a:endParaRPr sz="1100" dirty="0">
                <a:latin typeface="Outfit"/>
                <a:ea typeface="Outfit"/>
                <a:cs typeface="Outfit"/>
                <a:sym typeface="Outfit"/>
              </a:endParaRPr>
            </a:p>
          </p:txBody>
        </p:sp>
        <p:pic>
          <p:nvPicPr>
            <p:cNvPr id="270" name="Google Shape;270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38524" y="3113843"/>
              <a:ext cx="750150" cy="750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32"/>
          <p:cNvSpPr txBox="1"/>
          <p:nvPr/>
        </p:nvSpPr>
        <p:spPr>
          <a:xfrm>
            <a:off x="5713739" y="3941330"/>
            <a:ext cx="1348200" cy="60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38</a:t>
            </a:r>
            <a:endParaRPr sz="2600" b="1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P</a:t>
            </a: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roduction lines 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73" name="Google Shape;27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2764" y="3113843"/>
            <a:ext cx="750150" cy="75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 txBox="1"/>
          <p:nvPr/>
        </p:nvSpPr>
        <p:spPr>
          <a:xfrm>
            <a:off x="3528779" y="3941330"/>
            <a:ext cx="1348200" cy="60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5k</a:t>
            </a:r>
            <a:endParaRPr sz="2600" b="1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H</a:t>
            </a: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appy customers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76" name="Google Shape;27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27804" y="3113843"/>
            <a:ext cx="750150" cy="750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32"/>
          <p:cNvGrpSpPr/>
          <p:nvPr/>
        </p:nvGrpSpPr>
        <p:grpSpPr>
          <a:xfrm>
            <a:off x="625019" y="1382967"/>
            <a:ext cx="1348200" cy="1435595"/>
            <a:chOff x="429799" y="1221942"/>
            <a:chExt cx="1348200" cy="1435595"/>
          </a:xfrm>
        </p:grpSpPr>
        <p:sp>
          <p:nvSpPr>
            <p:cNvPr id="278" name="Google Shape;278;p32"/>
            <p:cNvSpPr txBox="1"/>
            <p:nvPr/>
          </p:nvSpPr>
          <p:spPr>
            <a:xfrm>
              <a:off x="429799" y="2049438"/>
              <a:ext cx="13482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600" b="1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60</a:t>
              </a:r>
              <a:endParaRPr sz="2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900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Y</a:t>
              </a:r>
              <a:r>
                <a:rPr lang="it" sz="900" dirty="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ears </a:t>
              </a:r>
              <a:endParaRPr sz="1100" dirty="0">
                <a:latin typeface="Outfit"/>
                <a:ea typeface="Outfit"/>
                <a:cs typeface="Outfit"/>
                <a:sym typeface="Outfit"/>
              </a:endParaRPr>
            </a:p>
          </p:txBody>
        </p:sp>
        <p:pic>
          <p:nvPicPr>
            <p:cNvPr id="279" name="Google Shape;279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8825" y="1221942"/>
              <a:ext cx="750150" cy="746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1" name="Google Shape;281;p32"/>
          <p:cNvSpPr txBox="1"/>
          <p:nvPr/>
        </p:nvSpPr>
        <p:spPr>
          <a:xfrm>
            <a:off x="2511899" y="2212338"/>
            <a:ext cx="13482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&gt;20</a:t>
            </a:r>
            <a:endParaRPr sz="2600" b="1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M</a:t>
            </a:r>
            <a:r>
              <a:rPr lang="it" sz="900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illions - Turnover</a:t>
            </a:r>
            <a:endParaRPr sz="1100" dirty="0"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282" name="Google Shape;282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0925" y="1381092"/>
            <a:ext cx="750150" cy="75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1;p30">
            <a:extLst>
              <a:ext uri="{FF2B5EF4-FFF2-40B4-BE49-F238E27FC236}">
                <a16:creationId xmlns:a16="http://schemas.microsoft.com/office/drawing/2014/main" id="{9F7065AB-6EC8-905E-E8C5-0DFC3F9A07F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200000">
            <a:off x="-210113" y="1855354"/>
            <a:ext cx="1729636" cy="20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11;p30">
            <a:extLst>
              <a:ext uri="{FF2B5EF4-FFF2-40B4-BE49-F238E27FC236}">
                <a16:creationId xmlns:a16="http://schemas.microsoft.com/office/drawing/2014/main" id="{056F732A-C915-FF6C-78D8-5C728FABB1A4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200000">
            <a:off x="838970" y="3762639"/>
            <a:ext cx="1729636" cy="20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1;p30">
            <a:extLst>
              <a:ext uri="{FF2B5EF4-FFF2-40B4-BE49-F238E27FC236}">
                <a16:creationId xmlns:a16="http://schemas.microsoft.com/office/drawing/2014/main" id="{CC1E7AA1-8F05-7856-06C6-FB08CC42531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200000">
            <a:off x="4848921" y="3762639"/>
            <a:ext cx="1729636" cy="2027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59;p31">
            <a:extLst>
              <a:ext uri="{FF2B5EF4-FFF2-40B4-BE49-F238E27FC236}">
                <a16:creationId xmlns:a16="http://schemas.microsoft.com/office/drawing/2014/main" id="{4E1418FA-F98A-16C6-3468-73E618BF6CEF}"/>
              </a:ext>
            </a:extLst>
          </p:cNvPr>
          <p:cNvSpPr txBox="1"/>
          <p:nvPr/>
        </p:nvSpPr>
        <p:spPr>
          <a:xfrm rot="16200000">
            <a:off x="-218760" y="1855909"/>
            <a:ext cx="168933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t" anchorCtr="0">
            <a:spAutoFit/>
          </a:bodyPr>
          <a:lstStyle/>
          <a:p>
            <a:pPr marL="0" marR="0" lvl="0" indent="0" algn="ctr" rtl="0">
              <a:spcBef>
                <a:spcPts val="20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chemeClr val="bg1"/>
                </a:solidFill>
                <a:latin typeface="Outfit"/>
                <a:ea typeface="Outfit"/>
                <a:cs typeface="Outfit"/>
                <a:sym typeface="Outfit"/>
              </a:rPr>
              <a:t>At a glance</a:t>
            </a:r>
            <a:endParaRPr sz="1200" b="1" dirty="0">
              <a:solidFill>
                <a:schemeClr val="bg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8" name="Google Shape;259;p31">
            <a:extLst>
              <a:ext uri="{FF2B5EF4-FFF2-40B4-BE49-F238E27FC236}">
                <a16:creationId xmlns:a16="http://schemas.microsoft.com/office/drawing/2014/main" id="{0BA39CB9-60D5-8245-14A6-EEE8CAF0556F}"/>
              </a:ext>
            </a:extLst>
          </p:cNvPr>
          <p:cNvSpPr txBox="1"/>
          <p:nvPr/>
        </p:nvSpPr>
        <p:spPr>
          <a:xfrm rot="16200000">
            <a:off x="829530" y="3755086"/>
            <a:ext cx="1689330" cy="21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t" anchorCtr="0">
            <a:spAutoFit/>
          </a:bodyPr>
          <a:lstStyle/>
          <a:p>
            <a:pPr marL="0" marR="0" lvl="0" indent="0" algn="ctr" rtl="0">
              <a:spcBef>
                <a:spcPts val="20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chemeClr val="bg1"/>
                </a:solidFill>
                <a:latin typeface="Outfit"/>
                <a:ea typeface="Outfit"/>
                <a:cs typeface="Outfit"/>
                <a:sym typeface="Outfit"/>
              </a:rPr>
              <a:t>Sales</a:t>
            </a:r>
            <a:endParaRPr sz="1200" b="1" dirty="0">
              <a:solidFill>
                <a:schemeClr val="bg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9" name="Google Shape;259;p31">
            <a:extLst>
              <a:ext uri="{FF2B5EF4-FFF2-40B4-BE49-F238E27FC236}">
                <a16:creationId xmlns:a16="http://schemas.microsoft.com/office/drawing/2014/main" id="{FB516A2B-BB10-F601-D03B-60D972EFB947}"/>
              </a:ext>
            </a:extLst>
          </p:cNvPr>
          <p:cNvSpPr txBox="1"/>
          <p:nvPr/>
        </p:nvSpPr>
        <p:spPr>
          <a:xfrm rot="16200000">
            <a:off x="4847474" y="3755087"/>
            <a:ext cx="1689330" cy="21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t" anchorCtr="0">
            <a:spAutoFit/>
          </a:bodyPr>
          <a:lstStyle/>
          <a:p>
            <a:pPr marL="0" marR="0" lvl="0" indent="0" algn="ctr" rtl="0">
              <a:spcBef>
                <a:spcPts val="20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chemeClr val="bg1"/>
                </a:solidFill>
                <a:latin typeface="Outfit"/>
                <a:ea typeface="Outfit"/>
                <a:cs typeface="Outfit"/>
                <a:sym typeface="Outfit"/>
              </a:rPr>
              <a:t>Operations</a:t>
            </a:r>
            <a:endParaRPr sz="1200" b="1" dirty="0">
              <a:solidFill>
                <a:schemeClr val="bg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0" name="Google Shape;266;p32">
            <a:extLst>
              <a:ext uri="{FF2B5EF4-FFF2-40B4-BE49-F238E27FC236}">
                <a16:creationId xmlns:a16="http://schemas.microsoft.com/office/drawing/2014/main" id="{9AF603FA-F560-76F7-A49A-D2D15464CD7D}"/>
              </a:ext>
            </a:extLst>
          </p:cNvPr>
          <p:cNvSpPr txBox="1"/>
          <p:nvPr/>
        </p:nvSpPr>
        <p:spPr>
          <a:xfrm>
            <a:off x="6530162" y="2212338"/>
            <a:ext cx="1348200" cy="469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FSC</a:t>
            </a:r>
            <a:endParaRPr sz="2600" b="1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2" name="Google Shape;272;p32">
            <a:extLst>
              <a:ext uri="{FF2B5EF4-FFF2-40B4-BE49-F238E27FC236}">
                <a16:creationId xmlns:a16="http://schemas.microsoft.com/office/drawing/2014/main" id="{FC827CDB-6F05-8356-BB90-49BE1124E841}"/>
              </a:ext>
            </a:extLst>
          </p:cNvPr>
          <p:cNvSpPr txBox="1"/>
          <p:nvPr/>
        </p:nvSpPr>
        <p:spPr>
          <a:xfrm>
            <a:off x="4678427" y="2212338"/>
            <a:ext cx="1348200" cy="469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 dirty="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BRC</a:t>
            </a:r>
            <a:endParaRPr sz="2600" b="1" dirty="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4" name="Google Shape;211;p30">
            <a:extLst>
              <a:ext uri="{FF2B5EF4-FFF2-40B4-BE49-F238E27FC236}">
                <a16:creationId xmlns:a16="http://schemas.microsoft.com/office/drawing/2014/main" id="{47919770-1234-96A0-FF7D-33E82B19AC7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200000">
            <a:off x="3813609" y="1855355"/>
            <a:ext cx="1729636" cy="20270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59;p31">
            <a:extLst>
              <a:ext uri="{FF2B5EF4-FFF2-40B4-BE49-F238E27FC236}">
                <a16:creationId xmlns:a16="http://schemas.microsoft.com/office/drawing/2014/main" id="{6374E79B-8B93-4075-3D98-A967E79087C9}"/>
              </a:ext>
            </a:extLst>
          </p:cNvPr>
          <p:cNvSpPr txBox="1"/>
          <p:nvPr/>
        </p:nvSpPr>
        <p:spPr>
          <a:xfrm rot="16200000">
            <a:off x="3812162" y="1851552"/>
            <a:ext cx="1689330" cy="210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0" anchor="t" anchorCtr="0">
            <a:spAutoFit/>
          </a:bodyPr>
          <a:lstStyle/>
          <a:p>
            <a:pPr marL="0" marR="0" lvl="0" indent="0" algn="ctr" rtl="0">
              <a:spcBef>
                <a:spcPts val="20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chemeClr val="bg1"/>
                </a:solidFill>
                <a:latin typeface="Outfit"/>
                <a:ea typeface="Outfit"/>
                <a:cs typeface="Outfit"/>
                <a:sym typeface="Outfit"/>
              </a:rPr>
              <a:t>Sustainability</a:t>
            </a:r>
            <a:endParaRPr sz="1200" b="1" dirty="0">
              <a:solidFill>
                <a:schemeClr val="bg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pic>
        <p:nvPicPr>
          <p:cNvPr id="17" name="Graphic 16" descr="Ribbon outline">
            <a:extLst>
              <a:ext uri="{FF2B5EF4-FFF2-40B4-BE49-F238E27FC236}">
                <a16:creationId xmlns:a16="http://schemas.microsoft.com/office/drawing/2014/main" id="{0B6EC40E-76EB-0246-1ECB-11F8310D4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98505" y="1507227"/>
            <a:ext cx="516155" cy="516155"/>
          </a:xfrm>
          <a:prstGeom prst="rect">
            <a:avLst/>
          </a:prstGeom>
        </p:spPr>
      </p:pic>
      <p:pic>
        <p:nvPicPr>
          <p:cNvPr id="21" name="Graphic 20" descr="Deciduous tree with solid fill">
            <a:extLst>
              <a:ext uri="{FF2B5EF4-FFF2-40B4-BE49-F238E27FC236}">
                <a16:creationId xmlns:a16="http://schemas.microsoft.com/office/drawing/2014/main" id="{904C3F0E-58CC-68BD-4364-C500A8B60A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58634" y="1508588"/>
            <a:ext cx="516155" cy="5161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ta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</Words>
  <Application>Microsoft Office PowerPoint</Application>
  <PresentationFormat>Presentazione su schermo (16:9)</PresentationFormat>
  <Paragraphs>79</Paragraphs>
  <Slides>6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6</vt:i4>
      </vt:variant>
    </vt:vector>
  </HeadingPairs>
  <TitlesOfParts>
    <vt:vector size="8" baseType="lpstr">
      <vt:lpstr>Simple Light</vt:lpstr>
      <vt:lpstr>Personalizzata</vt:lpstr>
      <vt:lpstr>BE UNIQUE &amp; GREEN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UNIQUE &amp; GREEN</dc:title>
  <dc:creator>Lorenzo Lauri</dc:creator>
  <cp:lastModifiedBy>Aurora Parretti</cp:lastModifiedBy>
  <cp:revision>2</cp:revision>
  <dcterms:modified xsi:type="dcterms:W3CDTF">2026-01-20T09:50:35Z</dcterms:modified>
</cp:coreProperties>
</file>